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4" r:id="rId9"/>
    <p:sldId id="266" r:id="rId10"/>
    <p:sldId id="263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1D02C4F-21D0-4CA0-9FFB-816CA6118E75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A4D8273-CEFB-4564-926B-0C9DC0FF7E3A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835452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577B8AF-0FEF-49C0-8600-A5DA32F68177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4AD046-8290-4936-B34A-FCE23E1D815E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814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288EFD-F65F-4A8A-827C-9C118DEB30E9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F4BE40-3B89-44D5-AD29-9D024CFA0BFA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188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C0179E5-1C98-4179-AEA9-5D830C1117F7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D88862-A7BD-408B-8805-6E13CF236F64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001889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731F59-F854-4BA7-BBB5-663515960F2E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4CCC06-169B-4C63-9E39-EEE044681EFF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0395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926161-A79D-4B9A-846A-45275E827223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3866DB1-6981-4EB9-8E80-77DA224A1045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7025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9B5724-13B0-4DBC-850A-3E76CC752E92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8" name="Symbol zastępczy stopki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9" name="Symbol zastępczy numeru slajdu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846AA8-9B7A-47D3-AE52-C21197295BAF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0376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88C87B8-7C49-4E03-BC27-4A12E79B0AD1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4" name="Symbol zastępczy stopki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5" name="Symbol zastępczy numeru slajdu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590C66-5D63-4306-B73F-8211BFCB6506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787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9929B7-16CD-4509-998C-DCD6445DCF20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3" name="Symbol zastępczy stopki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4" name="Symbol zastępczy numeru slajdu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01C5ADB-110B-473D-9830-ABD6A61C8F3A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20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F689DE6-4CA4-4C14-89FB-68BB62FA9953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D7E9CB-E43D-422B-BF72-CD4B9B1353FD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562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pl-PL"/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E34949-7769-4064-BD11-12C99E82B29A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358F11-4143-4237-AA1F-10CA6F19C768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616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07C6127-3873-4A62-BF05-AA66E9CCB6F7}" type="datetime1">
              <a:rPr lang="pl-PL"/>
              <a:pPr lvl="0"/>
              <a:t>9.10.2025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A5B0E5D4-A1E9-4712-A421-19EFACA21A66}" type="slidenum"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l-PL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pl-P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belprize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yborcza.pl/7,75517,9036675,smutek-wegrow-jest-komiczny-mowi-laszlo-krasznahorkai.html" TargetMode="External"/><Relationship Id="rId4" Type="http://schemas.openxmlformats.org/officeDocument/2006/relationships/hyperlink" Target="https://wyborcza.pl/7,75517,32311971,literacka-nagroda-nobla-dla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3"/>
          <p:cNvSpPr txBox="1"/>
          <p:nvPr/>
        </p:nvSpPr>
        <p:spPr>
          <a:xfrm>
            <a:off x="1172306" y="4453566"/>
            <a:ext cx="5043665" cy="10156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1" i="0" u="none" strike="noStrike" kern="1200" cap="none" spc="0" baseline="0">
                <a:solidFill>
                  <a:srgbClr val="223363"/>
                </a:solidFill>
                <a:uFillTx/>
                <a:latin typeface="Bree Serif" pitchFamily="2"/>
              </a:rPr>
              <a:t>Nagroda Nobla </a:t>
            </a:r>
            <a:br>
              <a:rPr lang="pl-PL" sz="3000" b="1" i="0" u="none" strike="noStrike" kern="1200" cap="none" spc="0" baseline="0">
                <a:solidFill>
                  <a:srgbClr val="223363"/>
                </a:solidFill>
                <a:uFillTx/>
                <a:latin typeface="Bree Serif" pitchFamily="2"/>
              </a:rPr>
            </a:br>
            <a:r>
              <a:rPr lang="pl-PL" sz="3000" b="1" i="0" u="none" strike="noStrike" kern="1200" cap="none" spc="0" baseline="0">
                <a:solidFill>
                  <a:srgbClr val="223363"/>
                </a:solidFill>
                <a:uFillTx/>
                <a:latin typeface="Bree Serif" pitchFamily="2"/>
              </a:rPr>
              <a:t>w dziedzinie literatury</a:t>
            </a:r>
          </a:p>
        </p:txBody>
      </p:sp>
      <p:sp>
        <p:nvSpPr>
          <p:cNvPr id="3" name="pole tekstowe 4"/>
          <p:cNvSpPr txBox="1"/>
          <p:nvPr/>
        </p:nvSpPr>
        <p:spPr>
          <a:xfrm>
            <a:off x="1172306" y="2506955"/>
            <a:ext cx="4551682" cy="193899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6000" b="1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Tydzień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6000" b="1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Noblowski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6"/>
          <p:cNvSpPr txBox="1"/>
          <p:nvPr/>
        </p:nvSpPr>
        <p:spPr>
          <a:xfrm>
            <a:off x="3080083" y="932047"/>
            <a:ext cx="8458200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0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Nagroda Nobla w dziedzinie literatury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080330" y="1525319"/>
            <a:ext cx="5776685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Zadania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82963" y="2090391"/>
            <a:ext cx="8766627" cy="480131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1. Praca samodzielna.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Zastanów się, jak literatura przedstawia świat pogrążony w chaosie. Jakie znasz utwory, w których bohaterowie próbują przezwyciężyć kryzys rzeczywistości? Jaką rolę w tych tekstach odgrywa refleksja filozoficzna?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2. Praca grupowa.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 kilkuosobowych grupach zastanówcie się, jak groteska i absurd są wykorzystywane w literaturze. Jakie znacie utwory, w których świat przedstawiony jest jednocześnie tragiczny i komiczny? Czy absurd może być formą sprzeciwu? Wybierzcie jeden przykład </a:t>
            </a:r>
            <a:r>
              <a:rPr lang="pl-PL" sz="18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z literatury polskiej lub światowej</a:t>
            </a:r>
            <a:r>
              <a:rPr lang="en-GB" sz="18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i przygotujcie krótką prezentację, pokazującą, jak groteska wpływa na odbiór rzeczywistości w literaturze.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6"/>
          <p:cNvSpPr txBox="1"/>
          <p:nvPr/>
        </p:nvSpPr>
        <p:spPr>
          <a:xfrm>
            <a:off x="3080083" y="932047"/>
            <a:ext cx="8458200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0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Nagroda Nobla w dziedzinie literatury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082634" y="1530925"/>
            <a:ext cx="609600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223363"/>
                </a:solidFill>
                <a:uFillTx/>
                <a:latin typeface="Raleway"/>
              </a:rPr>
              <a:t>Zadania</a:t>
            </a: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</a:rPr>
              <a:t>​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3082634" y="2112821"/>
            <a:ext cx="8901546" cy="36933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3. Praca domowa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 dirty="0">
              <a:solidFill>
                <a:srgbClr val="223363"/>
              </a:solidFill>
              <a:uFillTx/>
              <a:latin typeface="Raleway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Na podstawie wybranego fragmentu</a:t>
            </a: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„</a:t>
            </a: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Melancholii sprzeciwu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”</a:t>
            </a: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 lub 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„</a:t>
            </a: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A świat trwa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”</a:t>
            </a: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 napisz krótką analizę (ok. 1 strona), w której odpowiesz na pytanie: W </a:t>
            </a:r>
            <a:r>
              <a:rPr lang="pl-PL" dirty="0">
                <a:solidFill>
                  <a:srgbClr val="223363"/>
                </a:solidFill>
                <a:latin typeface="Raleway"/>
              </a:rPr>
              <a:t>j</a:t>
            </a: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aki sposób literatura może służyć kontemplacji i duchowej refleksji?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Uwzględnij: sposób przedstawienia świata (realny / symboliczny), znaczenie motywów duchowości, emocje, które wywołuje w czytelniku tekst.</a:t>
            </a:r>
            <a:endParaRPr lang="pl-PL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 dirty="0">
              <a:solidFill>
                <a:srgbClr val="223363"/>
              </a:solidFill>
              <a:uFillTx/>
              <a:latin typeface="Raleway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4. Zadanie rozszerzone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 dirty="0">
              <a:solidFill>
                <a:srgbClr val="223363"/>
              </a:solidFill>
              <a:uFillTx/>
              <a:latin typeface="Raleway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Twórczość </a:t>
            </a:r>
            <a:r>
              <a:rPr lang="pl-PL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Krasznahorkaia</a:t>
            </a: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była adaptowana przez reżysera </a:t>
            </a:r>
            <a:r>
              <a:rPr lang="pl-PL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Béllę</a:t>
            </a: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pl-PL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Tarra</a:t>
            </a: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. Wybierz fragment filmu 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„</a:t>
            </a:r>
            <a:r>
              <a:rPr lang="pl-PL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Sátántangó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” ( „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Szatańskie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 tango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”)</a:t>
            </a: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 i porównaj go z fragmentem literackiego pierwowzoru.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6"/>
          <p:cNvSpPr txBox="1"/>
          <p:nvPr/>
        </p:nvSpPr>
        <p:spPr>
          <a:xfrm>
            <a:off x="3080083" y="932047"/>
            <a:ext cx="8458200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0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Nagroda Nobla w dziedzinie literatury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082634" y="1530925"/>
            <a:ext cx="609600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223363"/>
                </a:solidFill>
                <a:uFillTx/>
                <a:latin typeface="Raleway"/>
              </a:rPr>
              <a:t>Bibliografia 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7660" y="1959431"/>
            <a:ext cx="8519885" cy="25853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Prize announcement, dostęp z </a:t>
            </a: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  <a:hlinkClick r:id="rId3"/>
              </a:rPr>
              <a:t>https://www.nobelprize.org/</a:t>
            </a: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 (9.10.2025)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Emilia Dłużewska, </a:t>
            </a:r>
            <a:r>
              <a:rPr lang="en-GB" sz="1400" b="0" i="1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Literacka Nagroda Nobla 2025 dla węgierskiego pisarza László Krasznahorkaia</a:t>
            </a: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</a:t>
            </a: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  <a:hlinkClick r:id="rId4"/>
              </a:rPr>
              <a:t>https://wyborcza.pl/7,75517,32311971,literacka-nagroda-nobla-dla.html</a:t>
            </a: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(9.10.2025)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Małgorzata I. Niemczyńska, </a:t>
            </a:r>
            <a:r>
              <a:rPr lang="en-GB" sz="1400" b="0" i="1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Nobel 2025. Smutek Węgrów jest komiczny - mówił "Wyborczej" László Krasznahorkai</a:t>
            </a: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</a:t>
            </a: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  <a:hlinkClick r:id="rId5"/>
              </a:rPr>
              <a:t>https://wyborcza.pl/7,75517,9036675,smutek-wegrow-jest-komiczny-mowi-laszlo-krasznahorkai.html</a:t>
            </a: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(9.10.2025) 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Szymon Uliasz, </a:t>
            </a:r>
            <a:r>
              <a:rPr lang="en-GB" sz="1400" b="0" i="1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Niziny Węgierskiej melancholii. Harmonia i entropia</a:t>
            </a: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"Konteksty" 2013, nr 2: 167–174.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Uzupełniające: 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1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Słownik terminów literackich</a:t>
            </a:r>
            <a:r>
              <a:rPr lang="en-GB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pod red. J. Sławińskiego, Wrocław 1998.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8840" y="4904512"/>
            <a:ext cx="8617525" cy="116955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</a:rPr>
              <a:t>O autorce:</a:t>
            </a:r>
            <a:endParaRPr lang="en-US" sz="1400" b="0" i="0" u="none" strike="noStrike" kern="1200" cap="none" spc="0" baseline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Anna Bykova – absolwentka Wydziału Polonistyki oraz Wydziału Nauk o Kulturze i Sztuce Uniwersytetu Warszawskiego, obecnie doktorantka Szkoły Doktorskiej Nauk Humanistycznych UW w dyscyplinie literaturoznawstwo. W pracy badawczej koncentruje się na konstrukcji postaci literackiej w literaturze XX i XXI wieku oraz relacjach między literaturą a sztukami plastycznymi.</a:t>
            </a:r>
            <a:endParaRPr lang="en-US" sz="1800" b="0" i="0" u="none" strike="noStrike" kern="1200" cap="none" spc="0" baseline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4"/>
          <p:cNvSpPr txBox="1"/>
          <p:nvPr/>
        </p:nvSpPr>
        <p:spPr>
          <a:xfrm>
            <a:off x="3080083" y="2245958"/>
            <a:ext cx="8458200" cy="329321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Zajmował się wynalazkami o znaczeniu militarnym, takimi jak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dynamit i proch</a:t>
            </a:r>
            <a:r>
              <a:rPr lang="en-US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bezdymny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 Prowadził także prace m.in. nad: telefonem, bateriami, fonografem, elektrycznymi żarówkami, rozwojem syntetycznego kauczuku, skóry, jedwabiu.</a:t>
            </a:r>
            <a:br>
              <a:rPr lang="en-US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</a:b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 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Zgromadził majątek szacowany na ok.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6,5 miliona dolarów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 Będąc wynalazcą zajmującym się między innymi odkryciami wykorzystywanymi w działaniach wojennych, zawdzięczał swoje bogactwo w dużej mierze produkcji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„narzędzi śmierci”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 Stanowiło to dla Nobla poważny problem moralny. Na wynalazcy głęboko odcisnęła się także osobista tragedia. W wyniku eksplozji nitrogliceryny w należącej do niego fabryce zginął jego brat.	 </a:t>
            </a:r>
            <a:br>
              <a:rPr lang="en-US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</a:br>
            <a:endParaRPr lang="pl-PL" sz="1600" b="0" i="0" u="none" strike="noStrike" kern="1200" cap="none" spc="0" baseline="0" dirty="0">
              <a:solidFill>
                <a:srgbClr val="223363"/>
              </a:solidFill>
              <a:uFillTx/>
              <a:latin typeface="Raleway" pitchFamily="2"/>
            </a:endParaRP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Władał biegle kilkoma językami. Pisywał wiersze, pozostawił niedokończoną powieść.</a:t>
            </a:r>
            <a:b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</a:b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Był pacyfistą. Wierzył w dobroczynną rolę nauki i postępu technicznego.</a:t>
            </a:r>
          </a:p>
        </p:txBody>
      </p:sp>
      <p:sp>
        <p:nvSpPr>
          <p:cNvPr id="3" name="pole tekstowe 6"/>
          <p:cNvSpPr txBox="1"/>
          <p:nvPr/>
        </p:nvSpPr>
        <p:spPr>
          <a:xfrm>
            <a:off x="3080083" y="932047"/>
            <a:ext cx="8458200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0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Alfred Nobel</a:t>
            </a:r>
            <a:endParaRPr lang="en-US" sz="2000" b="0" i="0" u="none" strike="noStrike" kern="1200" cap="none" spc="0" baseline="0">
              <a:solidFill>
                <a:srgbClr val="E44225"/>
              </a:solidFill>
              <a:uFillTx/>
              <a:latin typeface="Bree Serif" pitchFamily="2"/>
            </a:endParaRPr>
          </a:p>
        </p:txBody>
      </p:sp>
      <p:sp>
        <p:nvSpPr>
          <p:cNvPr id="4" name="pole tekstowe 7"/>
          <p:cNvSpPr txBox="1"/>
          <p:nvPr/>
        </p:nvSpPr>
        <p:spPr>
          <a:xfrm>
            <a:off x="3080083" y="1551380"/>
            <a:ext cx="8458200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21 X 1833 Sztokholm – 10 XII 1896 San Remo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4"/>
          <p:cNvSpPr txBox="1"/>
          <p:nvPr/>
        </p:nvSpPr>
        <p:spPr>
          <a:xfrm>
            <a:off x="3080083" y="2401598"/>
            <a:ext cx="8458200" cy="25545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Czy wiecie, jak wyglądały początki tego wyróżnienia?</a:t>
            </a:r>
            <a:endParaRPr lang="en-US" sz="1600" b="1" i="0" u="none" strike="noStrike" kern="1200" cap="none" spc="0" baseline="0" dirty="0">
              <a:solidFill>
                <a:srgbClr val="223363"/>
              </a:solidFill>
              <a:uFillTx/>
              <a:latin typeface="Raleway" pitchFamily="2"/>
            </a:endParaRP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 dirty="0">
              <a:solidFill>
                <a:srgbClr val="223363"/>
              </a:solidFill>
              <a:uFillTx/>
              <a:latin typeface="Raleway" pitchFamily="2"/>
            </a:endParaRP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Wszystko zaczęło się od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testamentu Alfreda Nobla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, zatwierdzonego 27 listopada 1895 roku. Na poznanie treści ostatniej woli wynalazcy dynamitu świat musiał poczekać jeszcze ponad rok. Po śmierci Nobla w 1896 roku, ku oburzeniu jego rodziny, okazało się, że szwedzki chemik zdecydował się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przeznaczyć cały swój majątek na ufundowanie nagrody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, którą dzisiaj znamy właśnie jako Nagrodę Nobla.</a:t>
            </a:r>
            <a:endParaRPr lang="en-US" sz="1600" b="0" i="0" u="none" strike="noStrike" kern="1200" cap="none" spc="0" baseline="0" dirty="0">
              <a:solidFill>
                <a:srgbClr val="223363"/>
              </a:solidFill>
              <a:uFillTx/>
              <a:latin typeface="Raleway" pitchFamily="2"/>
            </a:endParaRP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 dirty="0">
              <a:solidFill>
                <a:srgbClr val="223363"/>
              </a:solidFill>
              <a:uFillTx/>
              <a:latin typeface="Raleway" pitchFamily="2"/>
            </a:endParaRP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Zgodnie z wolą Nobla wyróżnienie to miało trafiać do rąk osób, których osiągnięcia miały niebagatelne znaczenie dla dobra ludzkości. </a:t>
            </a:r>
          </a:p>
        </p:txBody>
      </p:sp>
      <p:sp>
        <p:nvSpPr>
          <p:cNvPr id="3" name="pole tekstowe 6"/>
          <p:cNvSpPr txBox="1"/>
          <p:nvPr/>
        </p:nvSpPr>
        <p:spPr>
          <a:xfrm>
            <a:off x="3080083" y="1544897"/>
            <a:ext cx="8458200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0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Nagroda Nobla</a:t>
            </a:r>
            <a:endParaRPr lang="en-US" sz="2000" b="0" i="0" u="none" strike="noStrike" kern="1200" cap="none" spc="0" baseline="0">
              <a:solidFill>
                <a:srgbClr val="E44225"/>
              </a:solidFill>
              <a:uFillTx/>
              <a:latin typeface="Bree Serif" pitchFamily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4"/>
          <p:cNvSpPr txBox="1"/>
          <p:nvPr/>
        </p:nvSpPr>
        <p:spPr>
          <a:xfrm>
            <a:off x="3080083" y="2109767"/>
            <a:ext cx="8458200" cy="329321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W ilu dziedzinach przyznaje się to wyróżnienie?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</a:b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Nagrodę Nobla przyznaje się w sześciu dziedzinach: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fizyki, chemii, fizjologii lub medycyny, literatury i nauk ekonomicznych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 Do tego należy doliczyć także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Pokojową Nagrodę Nobla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 przyznawaną przez Norweski Komitet Noblowski. 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</a:b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Co ciekawe, w swoim testamencie Nobel wspomniał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jedynie o pięciu dziedzinach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, </a:t>
            </a:r>
            <a:b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</a:b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w których miała być przyznawana nagroda. W ostatniej woli Szweda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nie było mowy </a:t>
            </a:r>
            <a:b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</a:b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o dziedzinie nauk ekonomicznych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 Historia wyróżnienia w tej dziedzinie zaczyna się w 1968 roku, gdy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Bank Szwecji przekazał Fundacji Noblowskiej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 datek potrzebny do ufundowania tej nagrody. Co więcej, oficjalnie nie jest to tak naprawdę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Nagroda Nobla, lecz Nagroda Banku Szwecji im. A. Nobla w dziedzinie nauk ekonomicznych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 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 dirty="0">
              <a:solidFill>
                <a:srgbClr val="223363"/>
              </a:solidFill>
              <a:uFillTx/>
              <a:latin typeface="Raleway" pitchFamily="2"/>
            </a:endParaRPr>
          </a:p>
        </p:txBody>
      </p:sp>
      <p:sp>
        <p:nvSpPr>
          <p:cNvPr id="3" name="pole tekstowe 6"/>
          <p:cNvSpPr txBox="1"/>
          <p:nvPr/>
        </p:nvSpPr>
        <p:spPr>
          <a:xfrm>
            <a:off x="3080083" y="1272515"/>
            <a:ext cx="8458200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0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Pięć czy sześć Nagród Nobla?</a:t>
            </a:r>
            <a:endParaRPr lang="en-US" sz="2000" b="0" i="0" u="none" strike="noStrike" kern="1200" cap="none" spc="0" baseline="0">
              <a:solidFill>
                <a:srgbClr val="E44225"/>
              </a:solidFill>
              <a:uFillTx/>
              <a:latin typeface="Bree Serif" pitchFamily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6"/>
          <p:cNvSpPr txBox="1"/>
          <p:nvPr/>
        </p:nvSpPr>
        <p:spPr>
          <a:xfrm>
            <a:off x="3080083" y="932047"/>
            <a:ext cx="8458200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0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Nagroda Nobla w dziedzinie literatury</a:t>
            </a:r>
          </a:p>
        </p:txBody>
      </p:sp>
      <p:sp>
        <p:nvSpPr>
          <p:cNvPr id="3" name="pole tekstowe 3"/>
          <p:cNvSpPr txBox="1"/>
          <p:nvPr/>
        </p:nvSpPr>
        <p:spPr>
          <a:xfrm>
            <a:off x="3080083" y="1782394"/>
            <a:ext cx="8458200" cy="35394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W swoim testamencie Alfred Nobel określił, że nagroda w dziedzinie literatury powinna przypaść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osobie, która „stworzy najwybitniejsze dzieło z kierunkiem idealistycznym”.</a:t>
            </a:r>
            <a:endParaRPr lang="pl-PL" sz="1600" b="0" i="0" u="none" strike="noStrike" kern="1200" cap="none" spc="0" baseline="0" dirty="0">
              <a:solidFill>
                <a:srgbClr val="223363"/>
              </a:solidFill>
              <a:uFillTx/>
              <a:latin typeface="Raleway" pitchFamily="2"/>
            </a:endParaRP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</a:b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Wyróżnienie jest przyznawane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od początku trwania konkursu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, czyli od 1901 roku. </a:t>
            </a:r>
            <a:b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</a:b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Jako pierwszy został uhonorowany </a:t>
            </a:r>
            <a:r>
              <a:rPr lang="pl-PL" sz="16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 pitchFamily="2"/>
              </a:rPr>
              <a:t>Sully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 </a:t>
            </a:r>
            <a:r>
              <a:rPr lang="pl-PL" sz="16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 pitchFamily="2"/>
              </a:rPr>
              <a:t>Prudhomme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 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 dirty="0">
              <a:solidFill>
                <a:srgbClr val="223363"/>
              </a:solidFill>
              <a:uFillTx/>
              <a:latin typeface="Raleway" pitchFamily="2"/>
            </a:endParaRP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Uroczyste wręczenie nagrody następuje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10 grudnia 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w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Filharmonii w Sztokholmie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 Podczas ceremonii otrzymują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medale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,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dyplomy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 oraz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czek na nagrodę pieniężną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</a:b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Sam Alfred Nobel miał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szerokie zainteresowania kulturalne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 We wczesnej młodości rozwinął swoje literackie zainteresowania, które trwały przez całe życie.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Jego biblioteka składała się z bogatego wyboru literatury w różnych językach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 W ostatnich latach życia próbował swoich sił jako pisarz i 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zaczął </a:t>
            </a:r>
            <a:r>
              <a:rPr lang="pl-PL" sz="1600" b="1" dirty="0">
                <a:solidFill>
                  <a:srgbClr val="223363"/>
                </a:solidFill>
                <a:latin typeface="Raleway" pitchFamily="2"/>
              </a:rPr>
              <a:t>tworzyć</a:t>
            </a:r>
            <a:r>
              <a:rPr lang="pl-PL" sz="1600" b="1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 beletrystykę</a:t>
            </a:r>
            <a:r>
              <a:rPr lang="pl-PL" sz="1600" b="0" i="0" u="none" strike="noStrike" kern="1200" cap="none" spc="0" baseline="0" dirty="0">
                <a:solidFill>
                  <a:srgbClr val="223363"/>
                </a:solidFill>
                <a:uFillTx/>
                <a:latin typeface="Raleway" pitchFamily="2"/>
              </a:rPr>
              <a:t>.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 dirty="0">
              <a:solidFill>
                <a:srgbClr val="223363"/>
              </a:solidFill>
              <a:uFillTx/>
              <a:latin typeface="Raleway" pitchFamily="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6"/>
          <p:cNvSpPr txBox="1"/>
          <p:nvPr/>
        </p:nvSpPr>
        <p:spPr>
          <a:xfrm>
            <a:off x="3080083" y="932047"/>
            <a:ext cx="8458200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0" i="0" u="none" strike="noStrike" kern="1200" cap="none" spc="0" baseline="0">
                <a:solidFill>
                  <a:srgbClr val="E44225"/>
                </a:solidFill>
                <a:uFillTx/>
                <a:latin typeface="Bree Serif"/>
              </a:rPr>
              <a:t>Nagroda Nobla w dziedzinie literatury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082634" y="1530925"/>
            <a:ext cx="740525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Kto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otrzymał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Nagrodę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Nobla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w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dziedzinie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literatury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w 2025 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roku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?</a:t>
            </a:r>
          </a:p>
        </p:txBody>
      </p:sp>
      <p:sp>
        <p:nvSpPr>
          <p:cNvPr id="4" name="TextBox 2"/>
          <p:cNvSpPr txBox="1"/>
          <p:nvPr/>
        </p:nvSpPr>
        <p:spPr>
          <a:xfrm>
            <a:off x="3082634" y="2085106"/>
            <a:ext cx="5943600" cy="175432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W 2025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roku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Nagrodę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Nobla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w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dziedzinie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literatury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otrzymał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László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Krasznahorkai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,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węgierski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 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pisarz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i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scenarzysta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filmowy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doceniony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przez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Akademię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Szwedzką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za </a:t>
            </a:r>
            <a:r>
              <a:rPr lang="en-GB" sz="1800" b="1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„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fascynującą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i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wizjonerską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twórczość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,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która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w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obliczu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apokaliptycznego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terroru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potwierdza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siłę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 </a:t>
            </a:r>
            <a:r>
              <a:rPr lang="en-US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</a:rPr>
              <a:t>sztuki</a:t>
            </a:r>
            <a:r>
              <a:rPr lang="pl-PL" b="1" dirty="0">
                <a:solidFill>
                  <a:srgbClr val="223363"/>
                </a:solidFill>
                <a:latin typeface="Raleway"/>
              </a:rPr>
              <a:t>”</a:t>
            </a:r>
            <a:r>
              <a:rPr lang="en-US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.</a:t>
            </a:r>
            <a:r>
              <a:rPr lang="en-US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</a:rPr>
              <a:t> </a:t>
            </a: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pic>
        <p:nvPicPr>
          <p:cNvPr id="5" name="Picture 3" descr="A person with a beard&#10;&#10;AI-generated content may be incorrect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9858" y="2085106"/>
            <a:ext cx="2550133" cy="37961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4"/>
          <p:cNvSpPr txBox="1"/>
          <p:nvPr/>
        </p:nvSpPr>
        <p:spPr>
          <a:xfrm>
            <a:off x="9297061" y="5882243"/>
            <a:ext cx="2892960" cy="4308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László Krasznahorkai, </a:t>
            </a:r>
            <a:endParaRPr lang="en-US" sz="1100" b="0" i="0" u="none" strike="noStrike" kern="1200" cap="none" spc="0" baseline="0">
              <a:solidFill>
                <a:srgbClr val="223363"/>
              </a:solidFill>
              <a:uFillTx/>
              <a:latin typeface="Calibri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223363"/>
                </a:solidFill>
                <a:uFillTx/>
                <a:latin typeface="Calibri"/>
                <a:ea typeface="Calibri"/>
                <a:cs typeface="Calibri"/>
              </a:rPr>
              <a:t>Ill. Niklas Elmehed © Nobel Prize Outreach</a:t>
            </a:r>
            <a:endParaRPr lang="en-US" sz="1100" b="0" i="0" u="none" strike="noStrike" kern="1200" cap="none" spc="0" baseline="0">
              <a:solidFill>
                <a:srgbClr val="223363"/>
              </a:solidFill>
              <a:uFillTx/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6"/>
          <p:cNvSpPr txBox="1"/>
          <p:nvPr/>
        </p:nvSpPr>
        <p:spPr>
          <a:xfrm>
            <a:off x="3080083" y="932047"/>
            <a:ext cx="8458200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0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Nagroda Nobla w dziedzinie literatury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047996" y="1530925"/>
            <a:ext cx="728749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223363"/>
                </a:solidFill>
                <a:uFillTx/>
                <a:latin typeface="Raleway"/>
              </a:rPr>
              <a:t>Czym charakteryzuje się twórczość tegorocznego Noblisty? </a:t>
            </a:r>
          </a:p>
        </p:txBody>
      </p:sp>
      <p:sp>
        <p:nvSpPr>
          <p:cNvPr id="4" name="TextBox 2"/>
          <p:cNvSpPr txBox="1"/>
          <p:nvPr/>
        </p:nvSpPr>
        <p:spPr>
          <a:xfrm>
            <a:off x="3047009" y="1999344"/>
            <a:ext cx="9277593" cy="421653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Apokaliptyczna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wizja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świata</a:t>
            </a:r>
            <a:b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  <a:ea typeface="Calibri"/>
                <a:cs typeface="Calibri"/>
              </a:rPr>
            </a:b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László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Krasznahorkai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zyskał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miano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„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mistrza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apokalipsy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”.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Jego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proza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często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przedstawia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społeczny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moralny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upadek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 Kr</a:t>
            </a:r>
            <a:r>
              <a:rPr lang="pl-PL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e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owany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przez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pisarza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świat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jest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pogrążony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w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chaosie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przeczuciu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katastrofy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 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Raleway"/>
              <a:ea typeface="Calibri"/>
              <a:cs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1" i="0" u="none" strike="noStrike" kern="1200" cap="none" spc="0" baseline="0" dirty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Hipnotyczne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narracje</a:t>
            </a:r>
            <a:b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  <a:ea typeface="Calibri"/>
                <a:cs typeface="Calibri"/>
              </a:rPr>
            </a:b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Styl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Krasznahorkaia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wyróżnia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się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długimi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rytmicznymi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zdaniami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które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oddają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stan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niepokoju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bohaterów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Jego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narracja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ma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niemal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hipnotyzujący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rytm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przypomina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nieustanny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strumień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myśli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pozbawiony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kropki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aż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do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końca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akapitu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Raleway"/>
              <a:ea typeface="Calibri"/>
              <a:cs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1" i="0" u="none" strike="noStrike" kern="1200" cap="none" spc="0" baseline="0" dirty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Walka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między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chaosem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a 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porządkiem</a:t>
            </a:r>
            <a:b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  <a:ea typeface="Calibri"/>
                <a:cs typeface="Calibri"/>
              </a:rPr>
            </a:b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jego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prozie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zderzają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się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siły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chaosu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dążenia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do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ładu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Bohaterowie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próbują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ocalić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moralność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w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świecie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w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którym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autorytet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rozumu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przestaje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obowiązywać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6"/>
          <p:cNvSpPr txBox="1"/>
          <p:nvPr/>
        </p:nvSpPr>
        <p:spPr>
          <a:xfrm>
            <a:off x="3080083" y="932047"/>
            <a:ext cx="8458200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0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Nagroda Nobla w dziedzinie literatury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67314" y="2206172"/>
            <a:ext cx="7024914" cy="20610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7996" y="1530925"/>
            <a:ext cx="792480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223363"/>
                </a:solidFill>
                <a:uFillTx/>
                <a:latin typeface="Raleway"/>
              </a:rPr>
              <a:t>Czym charakteryzuje się twórczość tegorocznego Noblisty? </a:t>
            </a: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</a:rPr>
              <a:t>​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076699" y="2455218"/>
            <a:ext cx="8128001" cy="25853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Połączenie Wschodu i Zachodu</a:t>
            </a:r>
            <a:endParaRPr lang="en-US" sz="1800" b="0" i="0" u="none" strike="noStrike" kern="1200" cap="none" spc="0" baseline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 późniejszej twórczości autor kieruje się ku filozofii i estetyce Wschodu: Japonii i Chin, co przynosi spokojniejsze, kontemplacyjne nastroje. </a:t>
            </a:r>
            <a:endParaRPr lang="en-US" sz="1800" b="0" i="0" u="none" strike="noStrike" kern="1200" cap="none" spc="0" baseline="0">
              <a:solidFill>
                <a:srgbClr val="223363"/>
              </a:solidFill>
              <a:uFillTx/>
              <a:latin typeface="Raleway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1" i="0" u="none" strike="noStrike" kern="1200" cap="none" spc="0" baseline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Groteska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Absurd, ironia i groteska łączą się w twórczości pisarza z egzystencjalną powagą. Jego bohaterowie to często „święci szaleńcy”, postaci tragikomiczne, zmagające się z bezsensem istnienia. </a:t>
            </a:r>
            <a:endParaRPr lang="en-GB" sz="1800" b="1" i="0" u="none" strike="noStrike" kern="1200" cap="none" spc="0" baseline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6"/>
          <p:cNvSpPr txBox="1"/>
          <p:nvPr/>
        </p:nvSpPr>
        <p:spPr>
          <a:xfrm>
            <a:off x="3080083" y="932047"/>
            <a:ext cx="8458200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000" b="0" i="0" u="none" strike="noStrike" kern="1200" cap="none" spc="0" baseline="0">
                <a:solidFill>
                  <a:srgbClr val="E44225"/>
                </a:solidFill>
                <a:uFillTx/>
                <a:latin typeface="Bree Serif" pitchFamily="2"/>
              </a:rPr>
              <a:t>Nagroda Nobla w dziedzinie literatury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67314" y="2206172"/>
            <a:ext cx="7024914" cy="20610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3082634" y="1524003"/>
            <a:ext cx="8188040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223363"/>
                </a:solidFill>
                <a:uFillTx/>
                <a:latin typeface="Raleway"/>
              </a:rPr>
              <a:t>Dzieła László Krasznahorkaia</a:t>
            </a:r>
            <a:r>
              <a:rPr lang="en-US" sz="1800" b="0" i="0" u="none" strike="noStrike" kern="1200" cap="none" spc="0" baseline="0">
                <a:solidFill>
                  <a:srgbClr val="223363"/>
                </a:solidFill>
                <a:uFillTx/>
                <a:latin typeface="Raleway"/>
              </a:rPr>
              <a:t>,</a:t>
            </a:r>
            <a:r>
              <a:rPr lang="en-US" sz="1800" b="1" i="0" u="none" strike="noStrike" kern="1200" cap="none" spc="0" baseline="0">
                <a:solidFill>
                  <a:srgbClr val="223363"/>
                </a:solidFill>
                <a:uFillTx/>
                <a:latin typeface="Raleway"/>
              </a:rPr>
              <a:t> przetłumaczone na język polski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223363"/>
              </a:solidFill>
              <a:uFillTx/>
              <a:latin typeface="Raleway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3076699" y="2051794"/>
            <a:ext cx="8766627" cy="39703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1. „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Szatańskie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tango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”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 1985.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 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Pierwsza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powieść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autora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rozgrywająca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się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węgierskiej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wsi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po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upadku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komunizmu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Dzieło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ukazuje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złudne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nadzieje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ludzi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oczekujących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cud,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który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nigdy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nie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nadejdzie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</a:t>
            </a:r>
            <a:endParaRPr lang="en-US" sz="1800" b="0" i="0" u="none" strike="noStrike" kern="1200" cap="none" spc="0" baseline="0" dirty="0">
              <a:solidFill>
                <a:srgbClr val="223363"/>
              </a:solidFill>
              <a:uFillTx/>
              <a:latin typeface="Raleway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2. 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„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Melancholia 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sprzeciwu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”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 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1989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 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Akcja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toczy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się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w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małej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miejscowości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do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której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przybywa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wędrowny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cyrk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 To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apokaliptyczna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wizja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upadku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w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której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groteska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splata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się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z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filozoficzną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refleksją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nad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naturą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zła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</a:t>
            </a:r>
            <a:endParaRPr lang="en-GB" sz="1800" b="0" i="0" u="none" strike="noStrike" kern="1200" cap="none" spc="0" baseline="0" dirty="0">
              <a:solidFill>
                <a:srgbClr val="223363"/>
              </a:solidFill>
              <a:uFillTx/>
              <a:latin typeface="Raleway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3. 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„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Wojna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i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wojna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”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 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1999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 Historia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archiwisty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który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wyrusza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do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Nowego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Jorku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by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ocalić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zapomniany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rękopis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Pisarz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wciąga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czytelnika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w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labirynt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zbudowany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na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granicy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historii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filozofii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metafizyki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realności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mitu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prawdy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fikcji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</a:t>
            </a:r>
            <a:endParaRPr lang="en-GB" sz="1800" b="0" i="0" u="none" strike="noStrike" kern="1200" cap="none" spc="0" baseline="0" dirty="0">
              <a:solidFill>
                <a:srgbClr val="223363"/>
              </a:solidFill>
              <a:uFillTx/>
              <a:latin typeface="Raleway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223363"/>
              </a:solidFill>
              <a:uFillTx/>
              <a:latin typeface="Raleway"/>
              <a:ea typeface="Calibri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4. 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„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A 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świat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1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trwa</a:t>
            </a:r>
            <a:r>
              <a:rPr lang="en-GB" sz="1200" b="0" i="0" u="none" strike="noStrike" kern="1200" cap="none" spc="0" baseline="0" dirty="0">
                <a:solidFill>
                  <a:srgbClr val="202122"/>
                </a:solidFill>
                <a:uFillTx/>
                <a:latin typeface="Calibri"/>
                <a:ea typeface="Calibri"/>
                <a:cs typeface="Calibri"/>
              </a:rPr>
              <a:t>”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 </a:t>
            </a:r>
            <a:r>
              <a:rPr lang="en-GB" sz="1800" b="1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2013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 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Powieść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o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podróżach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, w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których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granice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między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światem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realnym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a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metafizycznym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ulegają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 </a:t>
            </a:r>
            <a:r>
              <a:rPr lang="en-GB" sz="1800" b="0" i="0" u="none" strike="noStrike" kern="1200" cap="none" spc="0" baseline="0" dirty="0" err="1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zatarciu</a:t>
            </a:r>
            <a:r>
              <a:rPr lang="en-GB" sz="1800" b="0" i="0" u="none" strike="noStrike" kern="1200" cap="none" spc="0" baseline="0" dirty="0">
                <a:solidFill>
                  <a:srgbClr val="223363"/>
                </a:solidFill>
                <a:uFillTx/>
                <a:latin typeface="Raleway"/>
                <a:ea typeface="Calibri"/>
                <a:cs typeface="Calibri"/>
              </a:rPr>
              <a:t>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1302</Words>
  <Application>Microsoft Office PowerPoint</Application>
  <PresentationFormat>Panoramiczny</PresentationFormat>
  <Paragraphs>83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8" baseType="lpstr">
      <vt:lpstr>Arial</vt:lpstr>
      <vt:lpstr>Bree Serif</vt:lpstr>
      <vt:lpstr>Calibri</vt:lpstr>
      <vt:lpstr>Calibri Light</vt:lpstr>
      <vt:lpstr>Raleway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Mateusz Gryżewski</dc:creator>
  <cp:lastModifiedBy>CWID</cp:lastModifiedBy>
  <cp:revision>274</cp:revision>
  <dcterms:created xsi:type="dcterms:W3CDTF">2025-09-21T18:50:26Z</dcterms:created>
  <dcterms:modified xsi:type="dcterms:W3CDTF">2025-10-09T15:44:05Z</dcterms:modified>
</cp:coreProperties>
</file>