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9" r:id="rId1"/>
  </p:sldMasterIdLst>
  <p:sldIdLst>
    <p:sldId id="273" r:id="rId2"/>
    <p:sldId id="274" r:id="rId3"/>
    <p:sldId id="275" r:id="rId4"/>
    <p:sldId id="276" r:id="rId5"/>
    <p:sldId id="265" r:id="rId6"/>
    <p:sldId id="266" r:id="rId7"/>
    <p:sldId id="267" r:id="rId8"/>
    <p:sldId id="268" r:id="rId9"/>
    <p:sldId id="269" r:id="rId10"/>
    <p:sldId id="270" r:id="rId11"/>
    <p:sldId id="278" r:id="rId12"/>
    <p:sldId id="271" r:id="rId13"/>
    <p:sldId id="277" r:id="rId14"/>
    <p:sldId id="28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1251"/>
    <a:srgbClr val="FF2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65"/>
    <p:restoredTop sz="96327"/>
  </p:normalViewPr>
  <p:slideViewPr>
    <p:cSldViewPr snapToGrid="0" snapToObjects="1">
      <p:cViewPr varScale="1">
        <p:scale>
          <a:sx n="63" d="100"/>
          <a:sy n="63" d="100"/>
        </p:scale>
        <p:origin x="8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s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01E7CE9-AFD0-1749-A901-C3F133799C9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02983" y="2207759"/>
            <a:ext cx="7862755" cy="3088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solidFill>
                  <a:srgbClr val="0A125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</a:t>
            </a:r>
            <a:endParaRPr lang="en-US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B4B393AA-82B0-6C45-A9F8-0B1B65A558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5288" y="735165"/>
            <a:ext cx="1805956" cy="1412327"/>
          </a:xfrm>
          <a:prstGeom prst="rect">
            <a:avLst/>
          </a:prstGeom>
        </p:spPr>
      </p:pic>
      <p:sp>
        <p:nvSpPr>
          <p:cNvPr id="22" name="Tytuł 21">
            <a:extLst>
              <a:ext uri="{FF2B5EF4-FFF2-40B4-BE49-F238E27FC236}">
                <a16:creationId xmlns:a16="http://schemas.microsoft.com/office/drawing/2014/main" id="{5FE8E067-3F25-3946-9024-D0A109643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779252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kojowa tytułow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BA602407-F8F5-1B4A-96C4-9E4B28342580}"/>
              </a:ext>
            </a:extLst>
          </p:cNvPr>
          <p:cNvCxnSpPr/>
          <p:nvPr userDrawn="1"/>
        </p:nvCxnSpPr>
        <p:spPr>
          <a:xfrm>
            <a:off x="3004446" y="6363730"/>
            <a:ext cx="2253354" cy="0"/>
          </a:xfrm>
          <a:prstGeom prst="line">
            <a:avLst/>
          </a:prstGeom>
          <a:ln>
            <a:solidFill>
              <a:srgbClr val="0A12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ED7831B9-D57B-4441-8A3C-6E6972139B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8165" y="732134"/>
            <a:ext cx="7791417" cy="1031816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28F4303-8A00-3F4A-A677-45E75860332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58164" y="2014472"/>
            <a:ext cx="7862755" cy="3088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solidFill>
                  <a:srgbClr val="0A125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</a:t>
            </a:r>
            <a:endParaRPr lang="en-US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92AE6A77-1949-7248-BF72-9334A9DF07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1401753">
            <a:off x="-713915" y="3590518"/>
            <a:ext cx="3467699" cy="3909131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13D1956E-3AFF-B041-A291-5E02B547C25B}"/>
              </a:ext>
            </a:extLst>
          </p:cNvPr>
          <p:cNvSpPr txBox="1">
            <a:spLocks/>
          </p:cNvSpPr>
          <p:nvPr userDrawn="1"/>
        </p:nvSpPr>
        <p:spPr>
          <a:xfrm>
            <a:off x="2948840" y="636373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b="1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Pokojowa</a:t>
            </a:r>
            <a:r>
              <a:rPr lang="en-US" dirty="0"/>
              <a:t> </a:t>
            </a:r>
            <a:r>
              <a:rPr lang="en-US" dirty="0" err="1"/>
              <a:t>Nagroda</a:t>
            </a:r>
            <a:r>
              <a:rPr lang="en-US" dirty="0"/>
              <a:t> </a:t>
            </a:r>
            <a:r>
              <a:rPr lang="en-US" dirty="0" err="1"/>
              <a:t>nobla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735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kojowa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06857F-BB79-A940-B026-2ED50971E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AE83131B-C236-814F-A6AC-C7F202D6762B}"/>
              </a:ext>
            </a:extLst>
          </p:cNvPr>
          <p:cNvCxnSpPr>
            <a:cxnSpLocks/>
          </p:cNvCxnSpPr>
          <p:nvPr userDrawn="1"/>
        </p:nvCxnSpPr>
        <p:spPr>
          <a:xfrm>
            <a:off x="774915" y="6363730"/>
            <a:ext cx="4482885" cy="0"/>
          </a:xfrm>
          <a:prstGeom prst="line">
            <a:avLst/>
          </a:prstGeom>
          <a:ln>
            <a:solidFill>
              <a:srgbClr val="0A12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az 6">
            <a:extLst>
              <a:ext uri="{FF2B5EF4-FFF2-40B4-BE49-F238E27FC236}">
                <a16:creationId xmlns:a16="http://schemas.microsoft.com/office/drawing/2014/main" id="{89834796-E792-E448-B299-3E8314DF4F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40647">
            <a:off x="22333" y="5890857"/>
            <a:ext cx="954760" cy="1012759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62D3065-CE2B-F14F-80EF-BD48F283F6A9}"/>
              </a:ext>
            </a:extLst>
          </p:cNvPr>
          <p:cNvSpPr txBox="1">
            <a:spLocks/>
          </p:cNvSpPr>
          <p:nvPr userDrawn="1"/>
        </p:nvSpPr>
        <p:spPr>
          <a:xfrm>
            <a:off x="2948840" y="636373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b="1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Pokojowa</a:t>
            </a:r>
            <a:r>
              <a:rPr lang="en-US" dirty="0"/>
              <a:t> </a:t>
            </a:r>
            <a:r>
              <a:rPr lang="en-US" dirty="0" err="1"/>
              <a:t>Nagroda</a:t>
            </a:r>
            <a:r>
              <a:rPr lang="en-US" dirty="0"/>
              <a:t> </a:t>
            </a:r>
            <a:r>
              <a:rPr lang="en-US" dirty="0" err="1"/>
              <a:t>nobla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946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uki ekonomiczne tytułow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9E106EAB-B1C6-3E4D-A3D0-8F449945BDDD}"/>
              </a:ext>
            </a:extLst>
          </p:cNvPr>
          <p:cNvCxnSpPr/>
          <p:nvPr userDrawn="1"/>
        </p:nvCxnSpPr>
        <p:spPr>
          <a:xfrm>
            <a:off x="3004446" y="6363730"/>
            <a:ext cx="2253354" cy="0"/>
          </a:xfrm>
          <a:prstGeom prst="line">
            <a:avLst/>
          </a:prstGeom>
          <a:ln>
            <a:solidFill>
              <a:srgbClr val="0A12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2904E9DD-4E8E-2144-AC8F-D1B1D9EE6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8165" y="732134"/>
            <a:ext cx="7791417" cy="1031816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F2879AD-F5AF-3443-ABA2-050A238FAA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58164" y="2014472"/>
            <a:ext cx="7862755" cy="3088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solidFill>
                  <a:srgbClr val="0A125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</a:t>
            </a:r>
            <a:endParaRPr lang="en-US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3957C1C7-E801-8649-A2C7-B5FAEF4089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66759" y="3305432"/>
            <a:ext cx="4115599" cy="4133313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D897ACD-3D1F-634B-9A51-B56C84EC632D}"/>
              </a:ext>
            </a:extLst>
          </p:cNvPr>
          <p:cNvSpPr txBox="1">
            <a:spLocks/>
          </p:cNvSpPr>
          <p:nvPr userDrawn="1"/>
        </p:nvSpPr>
        <p:spPr>
          <a:xfrm>
            <a:off x="2948840" y="6363730"/>
            <a:ext cx="47008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b="1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Nagroda</a:t>
            </a:r>
            <a:r>
              <a:rPr lang="en-US" dirty="0"/>
              <a:t> </a:t>
            </a:r>
            <a:r>
              <a:rPr lang="en-US" dirty="0" err="1"/>
              <a:t>nobla</a:t>
            </a:r>
            <a:r>
              <a:rPr lang="en-US" dirty="0"/>
              <a:t> w </a:t>
            </a:r>
            <a:r>
              <a:rPr lang="en-US" dirty="0" err="1"/>
              <a:t>dziedzinie</a:t>
            </a:r>
            <a:r>
              <a:rPr lang="en-US" dirty="0"/>
              <a:t> </a:t>
            </a:r>
            <a:r>
              <a:rPr lang="en-US" dirty="0" err="1"/>
              <a:t>nauk</a:t>
            </a:r>
            <a:r>
              <a:rPr lang="en-US" dirty="0"/>
              <a:t> </a:t>
            </a:r>
            <a:r>
              <a:rPr lang="en-US" dirty="0" err="1"/>
              <a:t>ekonomicznych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957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uki ekonomiczne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B3D5E086-7169-1740-AE3B-2E180B8B6E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0420" y="5805860"/>
            <a:ext cx="947459" cy="112170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DB5B56A-ACAA-AB40-8F22-F0124C3B4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C778E-7281-CC4F-ACFF-6E1668786C24}"/>
              </a:ext>
            </a:extLst>
          </p:cNvPr>
          <p:cNvSpPr txBox="1">
            <a:spLocks/>
          </p:cNvSpPr>
          <p:nvPr userDrawn="1"/>
        </p:nvSpPr>
        <p:spPr>
          <a:xfrm>
            <a:off x="2948840" y="6363730"/>
            <a:ext cx="4545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b="1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nagroda nobla w dziedzinie nauk ekonomicznych</a:t>
            </a:r>
            <a:endParaRPr lang="en-US" dirty="0"/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B2826E71-94B0-7147-B29D-D525CC177B37}"/>
              </a:ext>
            </a:extLst>
          </p:cNvPr>
          <p:cNvCxnSpPr>
            <a:cxnSpLocks/>
            <a:stCxn id="8" idx="3"/>
          </p:cNvCxnSpPr>
          <p:nvPr userDrawn="1"/>
        </p:nvCxnSpPr>
        <p:spPr>
          <a:xfrm flipV="1">
            <a:off x="897039" y="6363730"/>
            <a:ext cx="4392511" cy="2982"/>
          </a:xfrm>
          <a:prstGeom prst="line">
            <a:avLst/>
          </a:prstGeom>
          <a:ln>
            <a:solidFill>
              <a:srgbClr val="0A12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213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estandardowe 2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BF1199E-760F-7443-9689-A56AAA09E6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5" y="602432"/>
            <a:ext cx="7791417" cy="1031816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F047794-EA7C-E749-A0A3-B06A95BFC4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885" y="1884770"/>
            <a:ext cx="4572132" cy="4058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solidFill>
                  <a:srgbClr val="0A125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</a:t>
            </a:r>
            <a:endParaRPr lang="en-US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2B5F13C-5EB1-024F-BA3F-65F7D5AACF2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529518" y="1884770"/>
            <a:ext cx="4572132" cy="4058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solidFill>
                  <a:srgbClr val="0A125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</a:t>
            </a:r>
            <a:endParaRPr lang="en-US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866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ow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2AAAA8E1-EB69-E345-8CB0-C4405F896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808" y="2776498"/>
            <a:ext cx="10363200" cy="1158024"/>
          </a:xfrm>
        </p:spPr>
        <p:txBody>
          <a:bodyPr>
            <a:normAutofit/>
          </a:bodyPr>
          <a:lstStyle>
            <a:lvl1pPr algn="ctr">
              <a:defRPr sz="6600"/>
            </a:lvl1pPr>
          </a:lstStyle>
          <a:p>
            <a:r>
              <a:rPr lang="pl-PL" dirty="0"/>
              <a:t>STRONA TYTUŁOWA 1</a:t>
            </a:r>
            <a:br>
              <a:rPr lang="pl-PL" dirty="0"/>
            </a:br>
            <a:endParaRPr lang="pl-PL" dirty="0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FA94F4E7-F0DC-4B48-8052-9017BBFC2E12}"/>
              </a:ext>
            </a:extLst>
          </p:cNvPr>
          <p:cNvSpPr txBox="1">
            <a:spLocks/>
          </p:cNvSpPr>
          <p:nvPr userDrawn="1"/>
        </p:nvSpPr>
        <p:spPr>
          <a:xfrm>
            <a:off x="1055808" y="3973395"/>
            <a:ext cx="10363200" cy="5242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>
                <a:solidFill>
                  <a:srgbClr val="0A1251"/>
                </a:solidFill>
                <a:latin typeface="Bree Serif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pl-PL" sz="1600" dirty="0">
                <a:latin typeface="Raleway" panose="020B0503030101060003" pitchFamily="34" charset="0"/>
              </a:rPr>
              <a:t>Podtytuł, jaki tylko chcesz. </a:t>
            </a:r>
          </a:p>
        </p:txBody>
      </p:sp>
    </p:spTree>
    <p:extLst>
      <p:ext uri="{BB962C8B-B14F-4D97-AF65-F5344CB8AC3E}">
        <p14:creationId xmlns:p14="http://schemas.microsoft.com/office/powerpoint/2010/main" val="222621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ow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692D4612-455B-F34B-A87E-7980D391E2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3892" y="668156"/>
            <a:ext cx="4184439" cy="3272392"/>
          </a:xfrm>
          <a:prstGeom prst="rect">
            <a:avLst/>
          </a:prstGeom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B5ECA19C-0B4F-3C4C-BD0A-33C91046DC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8169" y="2905264"/>
            <a:ext cx="5463938" cy="2070567"/>
          </a:xfrm>
        </p:spPr>
        <p:txBody>
          <a:bodyPr>
            <a:normAutofit/>
          </a:bodyPr>
          <a:lstStyle>
            <a:lvl1pPr algn="l">
              <a:defRPr sz="6600"/>
            </a:lvl1pPr>
          </a:lstStyle>
          <a:p>
            <a:r>
              <a:rPr lang="pl-PL" dirty="0"/>
              <a:t>STRONA </a:t>
            </a:r>
            <a:br>
              <a:rPr lang="pl-PL" dirty="0"/>
            </a:br>
            <a:r>
              <a:rPr lang="pl-PL" dirty="0"/>
              <a:t>TYTUŁOWA 2</a:t>
            </a:r>
            <a:br>
              <a:rPr lang="pl-PL" dirty="0"/>
            </a:br>
            <a:endParaRPr lang="pl-PL" dirty="0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04E0FCA4-EFA0-0340-B04E-9C9530248504}"/>
              </a:ext>
            </a:extLst>
          </p:cNvPr>
          <p:cNvSpPr txBox="1">
            <a:spLocks/>
          </p:cNvSpPr>
          <p:nvPr userDrawn="1"/>
        </p:nvSpPr>
        <p:spPr>
          <a:xfrm>
            <a:off x="2007379" y="5140555"/>
            <a:ext cx="4720524" cy="19293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>
                <a:solidFill>
                  <a:srgbClr val="0A1251"/>
                </a:solidFill>
                <a:latin typeface="Bree Serif" panose="02000503040000020004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pl-PL" sz="1600" dirty="0">
                <a:latin typeface="Raleway" panose="020B0503030101060003" pitchFamily="34" charset="0"/>
              </a:rPr>
              <a:t>Podtytuł, jaki tylko chcesz. </a:t>
            </a:r>
          </a:p>
        </p:txBody>
      </p:sp>
    </p:spTree>
    <p:extLst>
      <p:ext uri="{BB962C8B-B14F-4D97-AF65-F5344CB8AC3E}">
        <p14:creationId xmlns:p14="http://schemas.microsoft.com/office/powerpoint/2010/main" val="2290804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956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partnerzy wydarzeni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3E3533A-800F-A747-A325-C24112C4E0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7552" y="1678577"/>
            <a:ext cx="4036896" cy="1629153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E33ED8B9-4933-C543-8BE1-58D755592AFC}"/>
              </a:ext>
            </a:extLst>
          </p:cNvPr>
          <p:cNvSpPr/>
          <p:nvPr userDrawn="1"/>
        </p:nvSpPr>
        <p:spPr>
          <a:xfrm>
            <a:off x="4960913" y="4010052"/>
            <a:ext cx="22701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0" i="0" dirty="0">
                <a:solidFill>
                  <a:srgbClr val="0A1251"/>
                </a:solidFill>
                <a:latin typeface="Raleway Light" panose="020B0403030101060003" pitchFamily="34" charset="0"/>
              </a:rPr>
              <a:t>Partnerzy wydarzenia: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86231F67-FD7F-A74B-9679-BF77757AFEE3}"/>
              </a:ext>
            </a:extLst>
          </p:cNvPr>
          <p:cNvSpPr/>
          <p:nvPr userDrawn="1"/>
        </p:nvSpPr>
        <p:spPr>
          <a:xfrm>
            <a:off x="10199649" y="5813502"/>
            <a:ext cx="1836234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460C51A-B14B-4E4A-9162-EEAFA8DD2F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79137" y="4751059"/>
            <a:ext cx="569997" cy="56999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801B014-FCDC-0C44-98E4-2A92E19E357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18832" y="4765929"/>
            <a:ext cx="1378356" cy="56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18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ŁKIEM P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2DBCC43C-DCE2-1A4B-A4BF-A92E463CE237}"/>
              </a:ext>
            </a:extLst>
          </p:cNvPr>
          <p:cNvSpPr/>
          <p:nvPr userDrawn="1"/>
        </p:nvSpPr>
        <p:spPr>
          <a:xfrm>
            <a:off x="10199649" y="5813502"/>
            <a:ext cx="1836234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2022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ycyna lub fizjologia tytułow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8165" y="732134"/>
            <a:ext cx="7791417" cy="1031816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94AAFADF-A2F2-7B4F-BA00-7C2A367C3A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19610" y="3188361"/>
            <a:ext cx="3324056" cy="4641026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01E7CE9-AFD0-1749-A901-C3F133799C9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58164" y="2014472"/>
            <a:ext cx="7862755" cy="3088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solidFill>
                  <a:srgbClr val="0A125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</a:t>
            </a:r>
            <a:endParaRPr lang="en-US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B325FBE9-E671-AB4B-9D39-5E80F3852FAB}"/>
              </a:ext>
            </a:extLst>
          </p:cNvPr>
          <p:cNvSpPr txBox="1">
            <a:spLocks/>
          </p:cNvSpPr>
          <p:nvPr userDrawn="1"/>
        </p:nvSpPr>
        <p:spPr>
          <a:xfrm>
            <a:off x="2948840" y="6363730"/>
            <a:ext cx="5175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b="1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Nagroda</a:t>
            </a:r>
            <a:r>
              <a:rPr lang="en-US" dirty="0"/>
              <a:t> </a:t>
            </a:r>
            <a:r>
              <a:rPr lang="en-US" dirty="0" err="1"/>
              <a:t>nobla</a:t>
            </a:r>
            <a:r>
              <a:rPr lang="en-US" dirty="0"/>
              <a:t> w </a:t>
            </a:r>
            <a:r>
              <a:rPr lang="en-US" dirty="0" err="1"/>
              <a:t>dziedzinie</a:t>
            </a:r>
            <a:r>
              <a:rPr lang="en-US" dirty="0"/>
              <a:t> </a:t>
            </a:r>
            <a:r>
              <a:rPr lang="en-US" dirty="0" err="1"/>
              <a:t>medycyny</a:t>
            </a:r>
            <a:r>
              <a:rPr lang="en-US" dirty="0"/>
              <a:t> </a:t>
            </a:r>
            <a:r>
              <a:rPr lang="en-US" dirty="0" err="1"/>
              <a:t>lub</a:t>
            </a:r>
            <a:r>
              <a:rPr lang="en-US" dirty="0"/>
              <a:t> </a:t>
            </a:r>
            <a:r>
              <a:rPr lang="en-US" dirty="0" err="1"/>
              <a:t>fizjologii</a:t>
            </a:r>
            <a:endParaRPr lang="en-US" dirty="0"/>
          </a:p>
        </p:txBody>
      </p: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98978B89-5FA8-814F-BC8D-60C67A2ADD67}"/>
              </a:ext>
            </a:extLst>
          </p:cNvPr>
          <p:cNvCxnSpPr/>
          <p:nvPr userDrawn="1"/>
        </p:nvCxnSpPr>
        <p:spPr>
          <a:xfrm>
            <a:off x="3004446" y="6363730"/>
            <a:ext cx="2253354" cy="0"/>
          </a:xfrm>
          <a:prstGeom prst="line">
            <a:avLst/>
          </a:prstGeom>
          <a:ln>
            <a:solidFill>
              <a:srgbClr val="0A12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3014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CF8EA5-0B35-F645-BB87-0AC9DB543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0825BA-60B7-E146-BA5F-E3B209FE0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97FEE11-DA36-304A-88FB-989AC3BA6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6E0E-6B08-8F40-B986-D44BF828DA44}" type="datetimeFigureOut">
              <a:rPr lang="pl-PL" smtClean="0"/>
              <a:t>11.10.2024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053635A-306F-2E4D-8699-28B9848CB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4295520-C1C2-D242-AADA-62F2372AE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4EF3-CD28-1040-A15E-1E8DA058B1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9046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Obraz 10" descr="Obraz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0203" y="5894208"/>
            <a:ext cx="1901827" cy="742643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57719" y="2014472"/>
            <a:ext cx="10363201" cy="308846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0" y="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688265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ycyna lub fizjologia -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B325FBE9-E671-AB4B-9D39-5E80F3852FAB}"/>
              </a:ext>
            </a:extLst>
          </p:cNvPr>
          <p:cNvSpPr txBox="1">
            <a:spLocks/>
          </p:cNvSpPr>
          <p:nvPr userDrawn="1"/>
        </p:nvSpPr>
        <p:spPr>
          <a:xfrm>
            <a:off x="2948840" y="6363730"/>
            <a:ext cx="5175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b="1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Nagroda</a:t>
            </a:r>
            <a:r>
              <a:rPr lang="en-US" dirty="0"/>
              <a:t> </a:t>
            </a:r>
            <a:r>
              <a:rPr lang="en-US" dirty="0" err="1"/>
              <a:t>nobla</a:t>
            </a:r>
            <a:r>
              <a:rPr lang="en-US" dirty="0"/>
              <a:t> w </a:t>
            </a:r>
            <a:r>
              <a:rPr lang="en-US" dirty="0" err="1"/>
              <a:t>dziedzinie</a:t>
            </a:r>
            <a:r>
              <a:rPr lang="en-US" dirty="0"/>
              <a:t> </a:t>
            </a:r>
            <a:r>
              <a:rPr lang="en-US" dirty="0" err="1"/>
              <a:t>medycyny</a:t>
            </a:r>
            <a:r>
              <a:rPr lang="en-US" dirty="0"/>
              <a:t> </a:t>
            </a:r>
            <a:r>
              <a:rPr lang="en-US" dirty="0" err="1"/>
              <a:t>lub</a:t>
            </a:r>
            <a:r>
              <a:rPr lang="en-US" dirty="0"/>
              <a:t> </a:t>
            </a:r>
            <a:r>
              <a:rPr lang="en-US" dirty="0" err="1"/>
              <a:t>fizjologii</a:t>
            </a:r>
            <a:endParaRPr lang="en-US" dirty="0"/>
          </a:p>
        </p:txBody>
      </p: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98978B89-5FA8-814F-BC8D-60C67A2ADD67}"/>
              </a:ext>
            </a:extLst>
          </p:cNvPr>
          <p:cNvCxnSpPr>
            <a:cxnSpLocks/>
          </p:cNvCxnSpPr>
          <p:nvPr userDrawn="1"/>
        </p:nvCxnSpPr>
        <p:spPr>
          <a:xfrm>
            <a:off x="822960" y="6363730"/>
            <a:ext cx="4434840" cy="0"/>
          </a:xfrm>
          <a:prstGeom prst="line">
            <a:avLst/>
          </a:prstGeom>
          <a:ln>
            <a:solidFill>
              <a:srgbClr val="0A12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>
            <a:extLst>
              <a:ext uri="{FF2B5EF4-FFF2-40B4-BE49-F238E27FC236}">
                <a16:creationId xmlns:a16="http://schemas.microsoft.com/office/drawing/2014/main" id="{05D29E5F-C470-6E4C-A48B-7C9F0108F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620" y="5868871"/>
            <a:ext cx="919705" cy="859984"/>
          </a:xfrm>
          <a:prstGeom prst="rect">
            <a:avLst/>
          </a:prstGeom>
        </p:spPr>
      </p:pic>
      <p:sp>
        <p:nvSpPr>
          <p:cNvPr id="15" name="Tytuł 1">
            <a:extLst>
              <a:ext uri="{FF2B5EF4-FFF2-40B4-BE49-F238E27FC236}">
                <a16:creationId xmlns:a16="http://schemas.microsoft.com/office/drawing/2014/main" id="{F2B4C95F-BB1F-884E-A0C8-283FAAD8B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20" y="501650"/>
            <a:ext cx="10363200" cy="131444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500607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zyka tytułow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408F42A0-EA02-9042-BCC8-1C9FF4FD7B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7872" y="3895927"/>
            <a:ext cx="3242318" cy="3874851"/>
          </a:xfrm>
          <a:prstGeom prst="rect">
            <a:avLst/>
          </a:prstGeom>
        </p:spPr>
      </p:pic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EBBFC04D-9748-6148-A34B-F63A40A27150}"/>
              </a:ext>
            </a:extLst>
          </p:cNvPr>
          <p:cNvCxnSpPr/>
          <p:nvPr userDrawn="1"/>
        </p:nvCxnSpPr>
        <p:spPr>
          <a:xfrm>
            <a:off x="3004446" y="6363730"/>
            <a:ext cx="2253354" cy="0"/>
          </a:xfrm>
          <a:prstGeom prst="line">
            <a:avLst/>
          </a:prstGeom>
          <a:ln>
            <a:solidFill>
              <a:srgbClr val="0A12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92E11359-AD09-6942-96BF-FDE1D5055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8165" y="732134"/>
            <a:ext cx="7791417" cy="1031816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5AFFD94-C246-C448-9CB4-2A650179DF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58164" y="2014472"/>
            <a:ext cx="7862755" cy="3088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solidFill>
                  <a:srgbClr val="0A125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</a:t>
            </a:r>
            <a:endParaRPr lang="en-US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69BFE85-55E6-C843-B626-B33141C113BA}"/>
              </a:ext>
            </a:extLst>
          </p:cNvPr>
          <p:cNvSpPr txBox="1">
            <a:spLocks/>
          </p:cNvSpPr>
          <p:nvPr userDrawn="1"/>
        </p:nvSpPr>
        <p:spPr>
          <a:xfrm>
            <a:off x="2948840" y="636373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b="1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Nagroda</a:t>
            </a:r>
            <a:r>
              <a:rPr lang="en-US" dirty="0"/>
              <a:t> </a:t>
            </a:r>
            <a:r>
              <a:rPr lang="en-US" dirty="0" err="1"/>
              <a:t>nobla</a:t>
            </a:r>
            <a:r>
              <a:rPr lang="en-US" dirty="0"/>
              <a:t> w </a:t>
            </a:r>
            <a:r>
              <a:rPr lang="en-US" dirty="0" err="1"/>
              <a:t>dziedzinie</a:t>
            </a:r>
            <a:r>
              <a:rPr lang="en-US" dirty="0"/>
              <a:t> </a:t>
            </a:r>
            <a:r>
              <a:rPr lang="en-US" dirty="0" err="1"/>
              <a:t>fizyki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92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zyka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C6BF80C3-B502-0B41-B84E-7F3D647E2966}"/>
              </a:ext>
            </a:extLst>
          </p:cNvPr>
          <p:cNvCxnSpPr>
            <a:cxnSpLocks/>
          </p:cNvCxnSpPr>
          <p:nvPr userDrawn="1"/>
        </p:nvCxnSpPr>
        <p:spPr>
          <a:xfrm>
            <a:off x="944877" y="6363730"/>
            <a:ext cx="4312923" cy="0"/>
          </a:xfrm>
          <a:prstGeom prst="line">
            <a:avLst/>
          </a:prstGeom>
          <a:ln>
            <a:solidFill>
              <a:srgbClr val="0A12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az 7">
            <a:extLst>
              <a:ext uri="{FF2B5EF4-FFF2-40B4-BE49-F238E27FC236}">
                <a16:creationId xmlns:a16="http://schemas.microsoft.com/office/drawing/2014/main" id="{78F04B33-954A-AE40-B5CA-60376EA2C1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1017159">
            <a:off x="190757" y="5939289"/>
            <a:ext cx="754120" cy="771577"/>
          </a:xfrm>
          <a:prstGeom prst="rect">
            <a:avLst/>
          </a:prstGeom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id="{C177B77E-5A1B-A046-8691-A77838D67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20" y="501650"/>
            <a:ext cx="10363200" cy="131444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51F5E57-0789-A349-B812-C2F73BE17994}"/>
              </a:ext>
            </a:extLst>
          </p:cNvPr>
          <p:cNvSpPr txBox="1">
            <a:spLocks/>
          </p:cNvSpPr>
          <p:nvPr userDrawn="1"/>
        </p:nvSpPr>
        <p:spPr>
          <a:xfrm>
            <a:off x="2948840" y="636373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b="1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Nagroda</a:t>
            </a:r>
            <a:r>
              <a:rPr lang="en-US" dirty="0"/>
              <a:t> </a:t>
            </a:r>
            <a:r>
              <a:rPr lang="en-US" dirty="0" err="1"/>
              <a:t>nobla</a:t>
            </a:r>
            <a:r>
              <a:rPr lang="en-US" dirty="0"/>
              <a:t> w </a:t>
            </a:r>
            <a:r>
              <a:rPr lang="en-US" dirty="0" err="1"/>
              <a:t>dziedzinie</a:t>
            </a:r>
            <a:r>
              <a:rPr lang="en-US" dirty="0"/>
              <a:t> </a:t>
            </a:r>
            <a:r>
              <a:rPr lang="en-US" dirty="0" err="1"/>
              <a:t>fizyki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533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mia tytułow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9A24787C-374B-E840-891C-1BD5782475B2}"/>
              </a:ext>
            </a:extLst>
          </p:cNvPr>
          <p:cNvCxnSpPr/>
          <p:nvPr userDrawn="1"/>
        </p:nvCxnSpPr>
        <p:spPr>
          <a:xfrm>
            <a:off x="3004446" y="6363730"/>
            <a:ext cx="2253354" cy="0"/>
          </a:xfrm>
          <a:prstGeom prst="line">
            <a:avLst/>
          </a:prstGeom>
          <a:ln>
            <a:solidFill>
              <a:srgbClr val="0A12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448EBB82-64A9-2C45-A9B9-136A44632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8165" y="732134"/>
            <a:ext cx="7791417" cy="1031816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043485B-456E-904A-9F91-E3E67F64F7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58164" y="2014472"/>
            <a:ext cx="7862755" cy="3088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solidFill>
                  <a:srgbClr val="0A125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</a:t>
            </a:r>
            <a:endParaRPr lang="en-US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1D8E4F4C-6B9E-604F-AE17-6FB33EDA41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998753">
            <a:off x="-661849" y="3910570"/>
            <a:ext cx="3865859" cy="3442352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7417159-5D9E-3242-BBC2-F7F837FEC3AC}"/>
              </a:ext>
            </a:extLst>
          </p:cNvPr>
          <p:cNvSpPr txBox="1">
            <a:spLocks/>
          </p:cNvSpPr>
          <p:nvPr userDrawn="1"/>
        </p:nvSpPr>
        <p:spPr>
          <a:xfrm>
            <a:off x="2948840" y="636373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b="1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Nagroda</a:t>
            </a:r>
            <a:r>
              <a:rPr lang="en-US" dirty="0"/>
              <a:t> </a:t>
            </a:r>
            <a:r>
              <a:rPr lang="en-US" dirty="0" err="1"/>
              <a:t>nobla</a:t>
            </a:r>
            <a:r>
              <a:rPr lang="en-US" dirty="0"/>
              <a:t> w </a:t>
            </a:r>
            <a:r>
              <a:rPr lang="en-US" dirty="0" err="1"/>
              <a:t>dziedzinie</a:t>
            </a:r>
            <a:r>
              <a:rPr lang="en-US" dirty="0"/>
              <a:t> </a:t>
            </a:r>
            <a:r>
              <a:rPr lang="en-US" dirty="0" err="1"/>
              <a:t>chemii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439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mia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2153BC-06A4-0642-981B-21989ACA1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74CC4-2CC7-3845-BF93-4F100F958A26}"/>
              </a:ext>
            </a:extLst>
          </p:cNvPr>
          <p:cNvSpPr txBox="1">
            <a:spLocks/>
          </p:cNvSpPr>
          <p:nvPr userDrawn="1"/>
        </p:nvSpPr>
        <p:spPr>
          <a:xfrm>
            <a:off x="2948840" y="636373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b="1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Nagroda</a:t>
            </a:r>
            <a:r>
              <a:rPr lang="en-US" dirty="0"/>
              <a:t> </a:t>
            </a:r>
            <a:r>
              <a:rPr lang="en-US" dirty="0" err="1"/>
              <a:t>nobla</a:t>
            </a:r>
            <a:r>
              <a:rPr lang="en-US" dirty="0"/>
              <a:t> w </a:t>
            </a:r>
            <a:r>
              <a:rPr lang="en-US" dirty="0" err="1"/>
              <a:t>dziedzinie</a:t>
            </a:r>
            <a:r>
              <a:rPr lang="en-US" dirty="0"/>
              <a:t> </a:t>
            </a:r>
            <a:r>
              <a:rPr lang="en-US" dirty="0" err="1"/>
              <a:t>chemii</a:t>
            </a:r>
            <a:endParaRPr lang="en-US" dirty="0"/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22CE68E4-8D84-3640-B05F-3FE3F8317B3A}"/>
              </a:ext>
            </a:extLst>
          </p:cNvPr>
          <p:cNvCxnSpPr>
            <a:cxnSpLocks/>
          </p:cNvCxnSpPr>
          <p:nvPr userDrawn="1"/>
        </p:nvCxnSpPr>
        <p:spPr>
          <a:xfrm>
            <a:off x="944877" y="6363730"/>
            <a:ext cx="4312923" cy="0"/>
          </a:xfrm>
          <a:prstGeom prst="line">
            <a:avLst/>
          </a:prstGeom>
          <a:ln>
            <a:solidFill>
              <a:srgbClr val="0A12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az 7">
            <a:extLst>
              <a:ext uri="{FF2B5EF4-FFF2-40B4-BE49-F238E27FC236}">
                <a16:creationId xmlns:a16="http://schemas.microsoft.com/office/drawing/2014/main" id="{3817F2FC-9438-7B40-91F9-4A6DF23B6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1374" y="6185877"/>
            <a:ext cx="1180937" cy="86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41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ratura tytułow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DA7C87BA-1481-294A-8933-429C1A46DECB}"/>
              </a:ext>
            </a:extLst>
          </p:cNvPr>
          <p:cNvCxnSpPr/>
          <p:nvPr userDrawn="1"/>
        </p:nvCxnSpPr>
        <p:spPr>
          <a:xfrm>
            <a:off x="3004446" y="6363730"/>
            <a:ext cx="2253354" cy="0"/>
          </a:xfrm>
          <a:prstGeom prst="line">
            <a:avLst/>
          </a:prstGeom>
          <a:ln>
            <a:solidFill>
              <a:srgbClr val="0A12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BB719DF9-E11D-FA45-A32C-59D83EF5C0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8165" y="732134"/>
            <a:ext cx="7791417" cy="1031816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B2E7EF3-D48E-4D4F-960A-872764A78A5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58164" y="2014472"/>
            <a:ext cx="7862755" cy="3088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solidFill>
                  <a:srgbClr val="0A125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</a:t>
            </a:r>
            <a:endParaRPr lang="en-US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F4698B56-0CAA-B941-BE36-395C526A2C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1256560">
            <a:off x="-412554" y="3706280"/>
            <a:ext cx="3164582" cy="4104856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A75D787-C7FB-0F43-8C61-1122C7F06F5C}"/>
              </a:ext>
            </a:extLst>
          </p:cNvPr>
          <p:cNvSpPr txBox="1">
            <a:spLocks/>
          </p:cNvSpPr>
          <p:nvPr userDrawn="1"/>
        </p:nvSpPr>
        <p:spPr>
          <a:xfrm>
            <a:off x="2948840" y="636373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b="1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Nagroda</a:t>
            </a:r>
            <a:r>
              <a:rPr lang="en-US" dirty="0"/>
              <a:t> </a:t>
            </a:r>
            <a:r>
              <a:rPr lang="en-US" dirty="0" err="1"/>
              <a:t>nobla</a:t>
            </a:r>
            <a:r>
              <a:rPr lang="en-US" dirty="0"/>
              <a:t> w </a:t>
            </a:r>
            <a:r>
              <a:rPr lang="en-US" dirty="0" err="1"/>
              <a:t>dziedzinie</a:t>
            </a:r>
            <a:r>
              <a:rPr lang="en-US" dirty="0"/>
              <a:t> </a:t>
            </a:r>
            <a:r>
              <a:rPr lang="en-US" dirty="0" err="1"/>
              <a:t>literatury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476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ratura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619259-ABFA-5B4E-B70B-AFA14A572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44BE44D8-4F06-FE4A-AB9A-EF7F39972D18}"/>
              </a:ext>
            </a:extLst>
          </p:cNvPr>
          <p:cNvCxnSpPr>
            <a:cxnSpLocks/>
          </p:cNvCxnSpPr>
          <p:nvPr userDrawn="1"/>
        </p:nvCxnSpPr>
        <p:spPr>
          <a:xfrm>
            <a:off x="944877" y="6363730"/>
            <a:ext cx="4312923" cy="0"/>
          </a:xfrm>
          <a:prstGeom prst="line">
            <a:avLst/>
          </a:prstGeom>
          <a:ln>
            <a:solidFill>
              <a:srgbClr val="0A12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az 7">
            <a:extLst>
              <a:ext uri="{FF2B5EF4-FFF2-40B4-BE49-F238E27FC236}">
                <a16:creationId xmlns:a16="http://schemas.microsoft.com/office/drawing/2014/main" id="{D9B770A8-7D0B-1949-B57A-BBFCFD22E8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73224">
            <a:off x="-56216" y="6002898"/>
            <a:ext cx="1105744" cy="1225934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F6F58F2-59C9-2142-8895-C1720E99F842}"/>
              </a:ext>
            </a:extLst>
          </p:cNvPr>
          <p:cNvSpPr txBox="1">
            <a:spLocks/>
          </p:cNvSpPr>
          <p:nvPr userDrawn="1"/>
        </p:nvSpPr>
        <p:spPr>
          <a:xfrm>
            <a:off x="2948840" y="636373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b="1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Nagroda</a:t>
            </a:r>
            <a:r>
              <a:rPr lang="en-US" dirty="0"/>
              <a:t> </a:t>
            </a:r>
            <a:r>
              <a:rPr lang="en-US" dirty="0" err="1"/>
              <a:t>nobla</a:t>
            </a:r>
            <a:r>
              <a:rPr lang="en-US" dirty="0"/>
              <a:t> w </a:t>
            </a:r>
            <a:r>
              <a:rPr lang="en-US" dirty="0" err="1"/>
              <a:t>dziedzinie</a:t>
            </a:r>
            <a:r>
              <a:rPr lang="en-US" dirty="0"/>
              <a:t> </a:t>
            </a:r>
            <a:r>
              <a:rPr lang="en-US" dirty="0" err="1"/>
              <a:t>literatury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460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20" y="501650"/>
            <a:ext cx="10363200" cy="13144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720" y="2014472"/>
            <a:ext cx="10363200" cy="3088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2A921258-ECB2-4F49-AC4C-1CDA46461486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10110204" y="5894208"/>
            <a:ext cx="1901826" cy="74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0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90" r:id="rId2"/>
    <p:sldLayoutId id="2147483984" r:id="rId3"/>
    <p:sldLayoutId id="2147483977" r:id="rId4"/>
    <p:sldLayoutId id="2147483985" r:id="rId5"/>
    <p:sldLayoutId id="2147483978" r:id="rId6"/>
    <p:sldLayoutId id="2147483986" r:id="rId7"/>
    <p:sldLayoutId id="2147483983" r:id="rId8"/>
    <p:sldLayoutId id="2147483987" r:id="rId9"/>
    <p:sldLayoutId id="2147483982" r:id="rId10"/>
    <p:sldLayoutId id="2147483988" r:id="rId11"/>
    <p:sldLayoutId id="2147483981" r:id="rId12"/>
    <p:sldLayoutId id="2147483989" r:id="rId13"/>
    <p:sldLayoutId id="2147483980" r:id="rId14"/>
    <p:sldLayoutId id="2147483972" r:id="rId15"/>
    <p:sldLayoutId id="2147483973" r:id="rId16"/>
    <p:sldLayoutId id="2147483991" r:id="rId17"/>
    <p:sldLayoutId id="2147483992" r:id="rId18"/>
    <p:sldLayoutId id="2147483993" r:id="rId19"/>
    <p:sldLayoutId id="2147483994" r:id="rId20"/>
    <p:sldLayoutId id="2147483995" r:id="rId2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rgbClr val="0A1251"/>
          </a:solidFill>
          <a:latin typeface="Bree Serif" panose="02000503040000020004" pitchFamily="2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20000"/>
        </a:lnSpc>
        <a:spcBef>
          <a:spcPts val="1000"/>
        </a:spcBef>
        <a:spcAft>
          <a:spcPts val="0"/>
        </a:spcAft>
        <a:buClrTx/>
        <a:buSzPct val="87000"/>
        <a:buFont typeface="Arial" panose="020B0604020202020204" pitchFamily="34" charset="0"/>
        <a:buNone/>
        <a:tabLst/>
        <a:defRPr sz="2000" kern="1200">
          <a:solidFill>
            <a:srgbClr val="0A1251"/>
          </a:solidFill>
          <a:latin typeface="Raleway" panose="020B0503030101060003" pitchFamily="34" charset="0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SzPct val="87000"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SzPct val="87000"/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kultura.onet.pl/wiadomosci/literacka-nagroda-nobla-2024-medal-dla-han-kang-z-korei-poludniowej/4hcjv1x" TargetMode="External"/><Relationship Id="rId2" Type="http://schemas.openxmlformats.org/officeDocument/2006/relationships/hyperlink" Target="https://www.nobelprize.org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emf"/><Relationship Id="rId5" Type="http://schemas.openxmlformats.org/officeDocument/2006/relationships/hyperlink" Target="https://lithub.com/han-kang-on-violence-beauty-and-the-impossibility-of-innocence/" TargetMode="External"/><Relationship Id="rId4" Type="http://schemas.openxmlformats.org/officeDocument/2006/relationships/hyperlink" Target="https://dzieje.pl/wiadomosci/eksperci-uw-w-literaturze-han-kang-mozna-wskazac-zwiazki-z-polska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364B1E0-489A-F54D-AA85-9149F023B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618" y="2903812"/>
            <a:ext cx="4546075" cy="180597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8BC8435-DDDB-8F4C-9E44-D9B3A5220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0531" y="689036"/>
            <a:ext cx="3328902" cy="260332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FC7ABE29-12A3-4E41-A34B-74B7AAC18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350387">
            <a:off x="-2693993" y="1577373"/>
            <a:ext cx="5651500" cy="58039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2BD834D6-424B-CF4D-9AD3-3C41948B524B}"/>
              </a:ext>
            </a:extLst>
          </p:cNvPr>
          <p:cNvSpPr txBox="1"/>
          <p:nvPr/>
        </p:nvSpPr>
        <p:spPr>
          <a:xfrm>
            <a:off x="3673166" y="4987401"/>
            <a:ext cx="5881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2800"/>
                </a:solidFill>
                <a:latin typeface="Raleway" panose="020B0503030101060003" pitchFamily="34" charset="0"/>
              </a:rPr>
              <a:t>Nagroda Nobla w dziedzinie literatury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CBBC58A-0EDD-6243-B38B-1F1498C2FA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58079" y="-1008774"/>
            <a:ext cx="4461291" cy="31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446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F849EEC-2B3D-FB40-88DF-E4362C6B7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3920" y="814040"/>
            <a:ext cx="8644693" cy="5264788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pl-PL" sz="2200" b="1" dirty="0"/>
              <a:t>Jakie są najważniejsze tematy w twórczości </a:t>
            </a:r>
            <a:r>
              <a:rPr lang="pl-PL" sz="2200" b="1" dirty="0" err="1"/>
              <a:t>Han</a:t>
            </a:r>
            <a:r>
              <a:rPr lang="pl-PL" sz="2200" b="1" dirty="0"/>
              <a:t> </a:t>
            </a:r>
            <a:r>
              <a:rPr lang="pl-PL" sz="2200" b="1" dirty="0" err="1"/>
              <a:t>Kang</a:t>
            </a:r>
            <a:r>
              <a:rPr lang="pl-PL" sz="2200" b="1" dirty="0"/>
              <a:t>? </a:t>
            </a:r>
          </a:p>
          <a:p>
            <a:pPr fontAlgn="base"/>
            <a:endParaRPr lang="pl-PL" dirty="0"/>
          </a:p>
          <a:p>
            <a:pPr marL="342900" indent="-342900" fontAlgn="base">
              <a:buFont typeface="Wingdings" pitchFamily="2" charset="2"/>
              <a:buChar char="Ø"/>
            </a:pPr>
            <a:r>
              <a:rPr lang="pl-PL" b="1" dirty="0"/>
              <a:t>Jedność ciała i ducha </a:t>
            </a:r>
          </a:p>
          <a:p>
            <a:pPr fontAlgn="base"/>
            <a:r>
              <a:rPr lang="pl-PL" dirty="0"/>
              <a:t>W swoich dziełach </a:t>
            </a:r>
            <a:r>
              <a:rPr lang="pl-PL" dirty="0" err="1"/>
              <a:t>Han</a:t>
            </a:r>
            <a:r>
              <a:rPr lang="pl-PL" dirty="0"/>
              <a:t> </a:t>
            </a:r>
            <a:r>
              <a:rPr lang="pl-PL" dirty="0" err="1"/>
              <a:t>Kang</a:t>
            </a:r>
            <a:r>
              <a:rPr lang="pl-PL" dirty="0"/>
              <a:t> często bada relację między ciałem a umysłem, ukazując, jak doświadczenia fizyczne i emocjonalne są ze sobą nierozerwalnie związane.</a:t>
            </a:r>
          </a:p>
          <a:p>
            <a:pPr marL="342900" indent="-342900" fontAlgn="base">
              <a:buFont typeface="Wingdings" pitchFamily="2" charset="2"/>
              <a:buChar char="Ø"/>
            </a:pPr>
            <a:r>
              <a:rPr lang="pl-PL" b="1" dirty="0"/>
              <a:t>Kruchość życia </a:t>
            </a:r>
          </a:p>
          <a:p>
            <a:pPr fontAlgn="base"/>
            <a:r>
              <a:rPr lang="pl-PL" dirty="0"/>
              <a:t>Centralnym motywem w wielu utworach </a:t>
            </a:r>
            <a:r>
              <a:rPr lang="pl-PL" dirty="0" err="1"/>
              <a:t>Han</a:t>
            </a:r>
            <a:r>
              <a:rPr lang="pl-PL" dirty="0"/>
              <a:t> </a:t>
            </a:r>
            <a:r>
              <a:rPr lang="pl-PL" dirty="0" err="1"/>
              <a:t>Kang</a:t>
            </a:r>
            <a:r>
              <a:rPr lang="pl-PL" dirty="0"/>
              <a:t> jest refleksja nad kruchością istnienia oraz tym, jak łatwo ludzkie życie może zostać zniszczone lub złamane.</a:t>
            </a:r>
          </a:p>
          <a:p>
            <a:pPr marL="342900" indent="-342900" fontAlgn="base">
              <a:buFont typeface="Wingdings" pitchFamily="2" charset="2"/>
              <a:buChar char="Ø"/>
            </a:pPr>
            <a:r>
              <a:rPr lang="pl-PL" b="1" dirty="0"/>
              <a:t>Eksploracja człowieczeństwa </a:t>
            </a:r>
          </a:p>
          <a:p>
            <a:pPr fontAlgn="base"/>
            <a:r>
              <a:rPr lang="pl-PL" dirty="0"/>
              <a:t>Jej dzieła często badają wewnętrzne konflikty postaci oraz ich zmagania z moralnymi i psychologicznymi wyzwaniami. Autorka stawia pytania o granice ludzkiej natury i zdolność do współczucia​. </a:t>
            </a:r>
          </a:p>
          <a:p>
            <a:pPr fontAlgn="base"/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08FBD74-4656-0A48-9D77-1D413596D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8079" y="-1008774"/>
            <a:ext cx="4461291" cy="31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95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F849EEC-2B3D-FB40-88DF-E4362C6B7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1889" y="665699"/>
            <a:ext cx="8644693" cy="5526602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pl-PL" b="1" dirty="0"/>
              <a:t>Wybrane dzieła </a:t>
            </a:r>
            <a:r>
              <a:rPr lang="pl-PL" b="1" dirty="0" err="1"/>
              <a:t>Han</a:t>
            </a:r>
            <a:r>
              <a:rPr lang="pl-PL" b="1" dirty="0"/>
              <a:t> </a:t>
            </a:r>
            <a:r>
              <a:rPr lang="pl-PL" b="1" dirty="0" err="1"/>
              <a:t>Kang</a:t>
            </a:r>
            <a:r>
              <a:rPr lang="pl-PL" b="1" dirty="0"/>
              <a:t>, które ukazały się w polskim tłumaczeniu:  </a:t>
            </a:r>
          </a:p>
          <a:p>
            <a:pPr fontAlgn="base"/>
            <a:r>
              <a:rPr lang="pl-PL" dirty="0"/>
              <a:t> </a:t>
            </a:r>
          </a:p>
          <a:p>
            <a:pPr marL="342900" indent="-342900" fontAlgn="base">
              <a:buFont typeface="Wingdings" pitchFamily="2" charset="2"/>
              <a:buChar char="Ø"/>
            </a:pPr>
            <a:r>
              <a:rPr lang="pl-PL" b="1" dirty="0"/>
              <a:t>„Wegetarianka” </a:t>
            </a:r>
            <a:r>
              <a:rPr lang="pl-PL" dirty="0"/>
              <a:t>(2007 r.) – powieść przedstawia historię kobiety, która postanawia przestać jeść mięso, co wywołuje kryzys w jej relacjach z najbliższymi i głęboką transformację duchową.</a:t>
            </a:r>
          </a:p>
          <a:p>
            <a:pPr marL="342900" indent="-342900" fontAlgn="base">
              <a:buFont typeface="Wingdings" pitchFamily="2" charset="2"/>
              <a:buChar char="Ø"/>
            </a:pPr>
            <a:r>
              <a:rPr lang="pl-PL" b="1" dirty="0"/>
              <a:t>„Nadchodzi chłopiec” </a:t>
            </a:r>
            <a:r>
              <a:rPr lang="pl-PL" dirty="0"/>
              <a:t>(2014 r.) – powieść </a:t>
            </a:r>
            <a:r>
              <a:rPr lang="en-GB" dirty="0"/>
              <a:t>o </a:t>
            </a:r>
            <a:r>
              <a:rPr lang="en-GB" dirty="0" err="1"/>
              <a:t>masakrze</a:t>
            </a:r>
            <a:r>
              <a:rPr lang="en-GB" dirty="0"/>
              <a:t> w Gwangju w 1980 </a:t>
            </a:r>
            <a:r>
              <a:rPr lang="en-GB" dirty="0" err="1"/>
              <a:t>roku</a:t>
            </a:r>
            <a:r>
              <a:rPr lang="en-GB" dirty="0"/>
              <a:t>, </a:t>
            </a:r>
            <a:r>
              <a:rPr lang="en-GB" dirty="0" err="1"/>
              <a:t>ukazująca</a:t>
            </a:r>
            <a:r>
              <a:rPr lang="en-GB" dirty="0"/>
              <a:t> </a:t>
            </a:r>
            <a:r>
              <a:rPr lang="en-GB" dirty="0" err="1"/>
              <a:t>indywidualne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zbiorowe</a:t>
            </a:r>
            <a:r>
              <a:rPr lang="en-GB" dirty="0"/>
              <a:t> </a:t>
            </a:r>
            <a:r>
              <a:rPr lang="en-GB" dirty="0" err="1"/>
              <a:t>doświadczenie</a:t>
            </a:r>
            <a:r>
              <a:rPr lang="en-GB" dirty="0"/>
              <a:t> </a:t>
            </a:r>
            <a:r>
              <a:rPr lang="en-GB" dirty="0" err="1"/>
              <a:t>traumy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przemocy</a:t>
            </a:r>
            <a:r>
              <a:rPr lang="en-GB" dirty="0"/>
              <a:t>, a </a:t>
            </a:r>
            <a:r>
              <a:rPr lang="en-GB" dirty="0" err="1"/>
              <a:t>jednocześnie</a:t>
            </a:r>
            <a:r>
              <a:rPr lang="en-GB" dirty="0"/>
              <a:t> </a:t>
            </a:r>
            <a:r>
              <a:rPr lang="en-GB" dirty="0" err="1"/>
              <a:t>eksplorująca</a:t>
            </a:r>
            <a:r>
              <a:rPr lang="en-GB" dirty="0"/>
              <a:t> </a:t>
            </a:r>
            <a:r>
              <a:rPr lang="en-GB" dirty="0" err="1"/>
              <a:t>granice</a:t>
            </a:r>
            <a:r>
              <a:rPr lang="en-GB" dirty="0"/>
              <a:t> </a:t>
            </a:r>
            <a:r>
              <a:rPr lang="en-GB" dirty="0" err="1"/>
              <a:t>człowieczeństwa</a:t>
            </a:r>
            <a:r>
              <a:rPr lang="en-GB" dirty="0"/>
              <a:t> </a:t>
            </a:r>
            <a:r>
              <a:rPr lang="en-GB" dirty="0" err="1"/>
              <a:t>oraz</a:t>
            </a:r>
            <a:r>
              <a:rPr lang="en-GB" dirty="0"/>
              <a:t> </a:t>
            </a:r>
            <a:r>
              <a:rPr lang="en-GB" dirty="0" err="1"/>
              <a:t>sposoby</a:t>
            </a:r>
            <a:r>
              <a:rPr lang="en-GB" dirty="0"/>
              <a:t> </a:t>
            </a:r>
            <a:r>
              <a:rPr lang="en-GB" dirty="0" err="1"/>
              <a:t>pamięci</a:t>
            </a:r>
            <a:r>
              <a:rPr lang="en-GB" dirty="0"/>
              <a:t> </a:t>
            </a:r>
            <a:br>
              <a:rPr lang="pl-PL" dirty="0"/>
            </a:br>
            <a:r>
              <a:rPr lang="en-GB" dirty="0"/>
              <a:t>o </a:t>
            </a:r>
            <a:r>
              <a:rPr lang="en-GB" dirty="0" err="1"/>
              <a:t>ofiarach</a:t>
            </a:r>
            <a:r>
              <a:rPr lang="en-GB" dirty="0"/>
              <a:t>.</a:t>
            </a:r>
          </a:p>
          <a:p>
            <a:pPr marL="342900" indent="-342900" fontAlgn="base">
              <a:buFont typeface="Wingdings" pitchFamily="2" charset="2"/>
              <a:buChar char="Ø"/>
            </a:pPr>
            <a:r>
              <a:rPr lang="pl-PL" b="1" dirty="0"/>
              <a:t>„Biała elegia” </a:t>
            </a:r>
            <a:r>
              <a:rPr lang="pl-PL" dirty="0"/>
              <a:t>(2016 r.) – częściowo autobiograficzna </a:t>
            </a:r>
            <a:r>
              <a:rPr lang="en-GB" dirty="0" err="1"/>
              <a:t>proza</a:t>
            </a:r>
            <a:r>
              <a:rPr lang="en-GB" dirty="0"/>
              <a:t>, w </a:t>
            </a:r>
            <a:r>
              <a:rPr lang="en-GB" dirty="0" err="1"/>
              <a:t>której</a:t>
            </a:r>
            <a:r>
              <a:rPr lang="en-GB" dirty="0"/>
              <a:t> </a:t>
            </a:r>
            <a:r>
              <a:rPr lang="en-GB" dirty="0" err="1"/>
              <a:t>autorka</a:t>
            </a:r>
            <a:r>
              <a:rPr lang="en-GB" dirty="0"/>
              <a:t> </a:t>
            </a:r>
            <a:r>
              <a:rPr lang="en-GB" dirty="0" err="1"/>
              <a:t>rozważa</a:t>
            </a:r>
            <a:r>
              <a:rPr lang="en-GB" dirty="0"/>
              <a:t> </a:t>
            </a:r>
            <a:r>
              <a:rPr lang="en-GB" dirty="0" err="1"/>
              <a:t>symbolikę</a:t>
            </a:r>
            <a:r>
              <a:rPr lang="en-GB" dirty="0"/>
              <a:t> </a:t>
            </a:r>
            <a:r>
              <a:rPr lang="en-GB" dirty="0" err="1"/>
              <a:t>koloru</a:t>
            </a:r>
            <a:r>
              <a:rPr lang="en-GB" dirty="0"/>
              <a:t> </a:t>
            </a:r>
            <a:r>
              <a:rPr lang="en-GB" dirty="0" err="1"/>
              <a:t>białego</a:t>
            </a:r>
            <a:r>
              <a:rPr lang="en-GB" dirty="0"/>
              <a:t> </a:t>
            </a:r>
            <a:r>
              <a:rPr lang="en-GB" dirty="0" err="1"/>
              <a:t>oraz</a:t>
            </a:r>
            <a:r>
              <a:rPr lang="en-GB" dirty="0"/>
              <a:t> </a:t>
            </a:r>
            <a:r>
              <a:rPr lang="en-GB" dirty="0" err="1"/>
              <a:t>jego</a:t>
            </a:r>
            <a:r>
              <a:rPr lang="en-GB" dirty="0"/>
              <a:t> </a:t>
            </a:r>
            <a:r>
              <a:rPr lang="en-GB" dirty="0" err="1"/>
              <a:t>związek</a:t>
            </a:r>
            <a:r>
              <a:rPr lang="en-GB" dirty="0"/>
              <a:t> z </a:t>
            </a:r>
            <a:r>
              <a:rPr lang="en-GB" dirty="0" err="1"/>
              <a:t>pamięcią</a:t>
            </a:r>
            <a:r>
              <a:rPr lang="en-GB" dirty="0"/>
              <a:t>, </a:t>
            </a:r>
            <a:r>
              <a:rPr lang="en-GB" dirty="0" err="1"/>
              <a:t>żałobą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odrodzeniem</a:t>
            </a:r>
            <a:r>
              <a:rPr lang="en-GB" dirty="0"/>
              <a:t>. </a:t>
            </a:r>
            <a:r>
              <a:rPr lang="en-GB" dirty="0" err="1"/>
              <a:t>Powieść</a:t>
            </a:r>
            <a:r>
              <a:rPr lang="en-GB" dirty="0"/>
              <a:t> </a:t>
            </a:r>
            <a:r>
              <a:rPr lang="en-GB" dirty="0" err="1"/>
              <a:t>została</a:t>
            </a:r>
            <a:r>
              <a:rPr lang="en-GB" dirty="0"/>
              <a:t> </a:t>
            </a:r>
            <a:r>
              <a:rPr lang="en-GB" dirty="0" err="1"/>
              <a:t>zainspirowana</a:t>
            </a:r>
            <a:r>
              <a:rPr lang="en-GB" dirty="0"/>
              <a:t> </a:t>
            </a:r>
            <a:r>
              <a:rPr lang="en-GB" dirty="0" err="1"/>
              <a:t>zimowym</a:t>
            </a:r>
            <a:r>
              <a:rPr lang="en-GB" dirty="0"/>
              <a:t> </a:t>
            </a:r>
            <a:r>
              <a:rPr lang="en-GB" dirty="0" err="1"/>
              <a:t>pobytem</a:t>
            </a:r>
            <a:r>
              <a:rPr lang="en-GB" dirty="0"/>
              <a:t> </a:t>
            </a:r>
            <a:r>
              <a:rPr lang="en-GB" dirty="0" err="1"/>
              <a:t>autorki</a:t>
            </a:r>
            <a:r>
              <a:rPr lang="en-GB" dirty="0"/>
              <a:t> w </a:t>
            </a:r>
            <a:r>
              <a:rPr lang="en-GB" dirty="0" err="1"/>
              <a:t>Warszawie</a:t>
            </a:r>
            <a:r>
              <a:rPr lang="en-GB" dirty="0"/>
              <a:t>.</a:t>
            </a:r>
          </a:p>
          <a:p>
            <a:pPr marL="342900" indent="-342900" fontAlgn="base">
              <a:buFont typeface="Wingdings" pitchFamily="2" charset="2"/>
              <a:buChar char="Ø"/>
            </a:pPr>
            <a:r>
              <a:rPr lang="pl-PL" b="1" dirty="0"/>
              <a:t>„</a:t>
            </a:r>
            <a:r>
              <a:rPr lang="en-GB" b="1" dirty="0" err="1"/>
              <a:t>Nie</a:t>
            </a:r>
            <a:r>
              <a:rPr lang="en-GB" b="1" dirty="0"/>
              <a:t> </a:t>
            </a:r>
            <a:r>
              <a:rPr lang="en-GB" b="1" dirty="0" err="1"/>
              <a:t>mówię</a:t>
            </a:r>
            <a:r>
              <a:rPr lang="en-GB" b="1" dirty="0"/>
              <a:t> </a:t>
            </a:r>
            <a:r>
              <a:rPr lang="en-GB" b="1" dirty="0" err="1"/>
              <a:t>żegnaj</a:t>
            </a:r>
            <a:r>
              <a:rPr lang="en-GB" b="1" dirty="0"/>
              <a:t>” </a:t>
            </a:r>
            <a:r>
              <a:rPr lang="en-GB" dirty="0"/>
              <a:t>(2021 r.) – </a:t>
            </a:r>
            <a:r>
              <a:rPr lang="en-GB" dirty="0" err="1"/>
              <a:t>powieść</a:t>
            </a:r>
            <a:r>
              <a:rPr lang="en-GB" dirty="0"/>
              <a:t> </a:t>
            </a:r>
            <a:r>
              <a:rPr lang="en-GB" dirty="0" err="1"/>
              <a:t>opowiada</a:t>
            </a:r>
            <a:r>
              <a:rPr lang="en-GB" dirty="0"/>
              <a:t> o </a:t>
            </a:r>
            <a:r>
              <a:rPr lang="en-GB" dirty="0" err="1"/>
              <a:t>ludobójstwie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wyspie</a:t>
            </a:r>
            <a:r>
              <a:rPr lang="en-GB" dirty="0"/>
              <a:t> </a:t>
            </a:r>
            <a:r>
              <a:rPr lang="en-GB" dirty="0" err="1"/>
              <a:t>Czedżu</a:t>
            </a:r>
            <a:r>
              <a:rPr lang="en-GB" dirty="0"/>
              <a:t> w 1948 </a:t>
            </a:r>
            <a:r>
              <a:rPr lang="en-GB" dirty="0" err="1"/>
              <a:t>roku</a:t>
            </a:r>
            <a:r>
              <a:rPr lang="en-GB" dirty="0"/>
              <a:t>. </a:t>
            </a:r>
            <a:r>
              <a:rPr lang="en-GB" dirty="0" err="1"/>
              <a:t>Opisuje</a:t>
            </a:r>
            <a:r>
              <a:rPr lang="en-GB" dirty="0"/>
              <a:t> </a:t>
            </a:r>
            <a:r>
              <a:rPr lang="en-GB" dirty="0" err="1"/>
              <a:t>nie</a:t>
            </a:r>
            <a:r>
              <a:rPr lang="en-GB" dirty="0"/>
              <a:t> </a:t>
            </a:r>
            <a:r>
              <a:rPr lang="en-GB" dirty="0" err="1"/>
              <a:t>tylko</a:t>
            </a:r>
            <a:r>
              <a:rPr lang="en-GB" dirty="0"/>
              <a:t> </a:t>
            </a:r>
            <a:r>
              <a:rPr lang="en-GB" dirty="0" err="1"/>
              <a:t>wydarzenia</a:t>
            </a:r>
            <a:r>
              <a:rPr lang="en-GB" dirty="0"/>
              <a:t> </a:t>
            </a:r>
            <a:r>
              <a:rPr lang="en-GB" dirty="0" err="1"/>
              <a:t>historyczne</a:t>
            </a:r>
            <a:r>
              <a:rPr lang="en-GB" dirty="0"/>
              <a:t>, </a:t>
            </a:r>
            <a:r>
              <a:rPr lang="en-GB" dirty="0" err="1"/>
              <a:t>lecz</a:t>
            </a:r>
            <a:r>
              <a:rPr lang="en-GB" dirty="0"/>
              <a:t> </a:t>
            </a:r>
            <a:r>
              <a:rPr lang="en-GB" dirty="0" err="1"/>
              <a:t>także</a:t>
            </a:r>
            <a:r>
              <a:rPr lang="en-GB" dirty="0"/>
              <a:t> </a:t>
            </a:r>
            <a:r>
              <a:rPr lang="en-GB" dirty="0" err="1"/>
              <a:t>przedstawia</a:t>
            </a:r>
            <a:r>
              <a:rPr lang="en-GB" dirty="0"/>
              <a:t> </a:t>
            </a:r>
            <a:r>
              <a:rPr lang="en-GB" dirty="0" err="1"/>
              <a:t>portret</a:t>
            </a:r>
            <a:r>
              <a:rPr lang="en-GB" dirty="0"/>
              <a:t> </a:t>
            </a:r>
            <a:r>
              <a:rPr lang="en-GB" dirty="0" err="1"/>
              <a:t>trzech</a:t>
            </a:r>
            <a:r>
              <a:rPr lang="en-GB" dirty="0"/>
              <a:t> </a:t>
            </a:r>
            <a:r>
              <a:rPr lang="en-GB" dirty="0" err="1"/>
              <a:t>kobiet</a:t>
            </a:r>
            <a:r>
              <a:rPr lang="en-GB" dirty="0"/>
              <a:t> </a:t>
            </a:r>
            <a:r>
              <a:rPr lang="en-GB" dirty="0" err="1"/>
              <a:t>oraz</a:t>
            </a:r>
            <a:r>
              <a:rPr lang="en-GB" dirty="0"/>
              <a:t> </a:t>
            </a:r>
            <a:r>
              <a:rPr lang="en-GB" dirty="0" err="1"/>
              <a:t>wpływ</a:t>
            </a:r>
            <a:r>
              <a:rPr lang="en-GB" dirty="0"/>
              <a:t>, </a:t>
            </a:r>
            <a:r>
              <a:rPr lang="en-GB" dirty="0" err="1"/>
              <a:t>jaki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nie</a:t>
            </a:r>
            <a:r>
              <a:rPr lang="en-GB" dirty="0"/>
              <a:t> </a:t>
            </a:r>
            <a:r>
              <a:rPr lang="en-GB" dirty="0" err="1"/>
              <a:t>miała</a:t>
            </a:r>
            <a:r>
              <a:rPr lang="en-GB" dirty="0"/>
              <a:t> </a:t>
            </a:r>
            <a:r>
              <a:rPr lang="en-GB" dirty="0" err="1"/>
              <a:t>doznana</a:t>
            </a:r>
            <a:r>
              <a:rPr lang="en-GB" dirty="0"/>
              <a:t> </a:t>
            </a:r>
            <a:r>
              <a:rPr lang="en-GB" dirty="0" err="1"/>
              <a:t>przemoc</a:t>
            </a:r>
            <a:r>
              <a:rPr lang="en-GB" dirty="0"/>
              <a:t>.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08FBD74-4656-0A48-9D77-1D413596D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8079" y="-1008774"/>
            <a:ext cx="4461291" cy="31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63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F849EEC-2B3D-FB40-88DF-E4362C6B7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3762" y="581477"/>
            <a:ext cx="8941722" cy="5695045"/>
          </a:xfrm>
        </p:spPr>
        <p:txBody>
          <a:bodyPr>
            <a:noAutofit/>
          </a:bodyPr>
          <a:lstStyle/>
          <a:p>
            <a:pPr algn="ctr" fontAlgn="base"/>
            <a:r>
              <a:rPr lang="pl-PL" sz="1600" b="1" dirty="0"/>
              <a:t>Zadania / scenariusze lekcji</a:t>
            </a:r>
          </a:p>
          <a:p>
            <a:pPr fontAlgn="base"/>
            <a:r>
              <a:rPr lang="pl-PL" sz="1600" b="1" dirty="0"/>
              <a:t>1. Praca samodzielna.  </a:t>
            </a:r>
            <a:r>
              <a:rPr lang="pl-PL" sz="1600" dirty="0"/>
              <a:t>Przypomnij sobie najważniejsze cechy prozy poetyckiej. Zastanów się, jakie znasz utwory z literatury polskiej i światowej, które można zaliczyć do prozy poetyckiej. W jakich epokach literackich proza poetycka była bardziej obecna, a w których – mniej? </a:t>
            </a:r>
            <a:endParaRPr lang="pl-PL" sz="1600" b="1" dirty="0"/>
          </a:p>
          <a:p>
            <a:pPr fontAlgn="base"/>
            <a:r>
              <a:rPr lang="pl-PL" sz="1600" b="1" dirty="0"/>
              <a:t>2. Praca grupowa.  </a:t>
            </a:r>
            <a:r>
              <a:rPr lang="pl-PL" sz="1600" dirty="0"/>
              <a:t>Zastanówcie się w grupach trzyosobowych, jak w literaturze przedstawiane są relacje między ciałem, duchem a tożsamością postaci. Na podstawie wybranego utworu literackiego przeanalizujcie: </a:t>
            </a:r>
          </a:p>
          <a:p>
            <a:pPr fontAlgn="base">
              <a:spcBef>
                <a:spcPts val="0"/>
              </a:spcBef>
            </a:pPr>
            <a:r>
              <a:rPr lang="pl-PL" sz="1600" dirty="0"/>
              <a:t>- w jaki sposób autor przedstawia relacje między ciałem i duchem postaci?</a:t>
            </a:r>
          </a:p>
          <a:p>
            <a:pPr fontAlgn="base">
              <a:spcBef>
                <a:spcPts val="0"/>
              </a:spcBef>
            </a:pPr>
            <a:r>
              <a:rPr lang="pl-PL" sz="1600" dirty="0"/>
              <a:t>- jak te relacje wpływają na tożsamość bohatera?</a:t>
            </a:r>
          </a:p>
          <a:p>
            <a:pPr fontAlgn="base">
              <a:spcBef>
                <a:spcPts val="0"/>
              </a:spcBef>
            </a:pPr>
            <a:r>
              <a:rPr lang="pl-PL" sz="1600" dirty="0"/>
              <a:t>- jakie symbole i motywy literackie pomagają w ukazaniu jedności ciała i ducha lub konfliktu między nimi?</a:t>
            </a:r>
          </a:p>
          <a:p>
            <a:pPr fontAlgn="base"/>
            <a:r>
              <a:rPr lang="pl-PL" sz="1600" b="1" dirty="0"/>
              <a:t>3. Praca domowa. </a:t>
            </a:r>
            <a:r>
              <a:rPr lang="pl-PL" sz="1600" dirty="0"/>
              <a:t>Na podstawie wybranego utworu literackiego opisz, w jaki sposób trauma narodowa wpływa na losy bohaterów. Uwzględnij:</a:t>
            </a:r>
          </a:p>
          <a:p>
            <a:pPr fontAlgn="base">
              <a:spcBef>
                <a:spcPts val="0"/>
              </a:spcBef>
            </a:pPr>
            <a:r>
              <a:rPr lang="pl-PL" sz="1600" dirty="0"/>
              <a:t>- krótkie wprowadzenie do danego wydarzenia historycznego</a:t>
            </a:r>
          </a:p>
          <a:p>
            <a:pPr fontAlgn="base">
              <a:spcBef>
                <a:spcPts val="0"/>
              </a:spcBef>
            </a:pPr>
            <a:r>
              <a:rPr lang="pl-PL" sz="1600" dirty="0"/>
              <a:t>- wpływ tego wydarzenia na psychikę i życie bohaterów</a:t>
            </a:r>
          </a:p>
          <a:p>
            <a:pPr fontAlgn="base">
              <a:spcBef>
                <a:spcPts val="0"/>
              </a:spcBef>
            </a:pPr>
            <a:r>
              <a:rPr lang="pl-PL" sz="1600" dirty="0"/>
              <a:t>- środki literackie użyte do przedstawienia wydarzeń historycznych i ich wpływu na bohaterów </a:t>
            </a:r>
          </a:p>
          <a:p>
            <a:pPr fontAlgn="base">
              <a:spcBef>
                <a:spcPts val="0"/>
              </a:spcBef>
            </a:pPr>
            <a:r>
              <a:rPr lang="pl-PL" sz="1600" dirty="0"/>
              <a:t>- rolę pamięci zbiorowej w utworze</a:t>
            </a:r>
            <a:endParaRPr lang="pl-PL" sz="18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4E56990-DEA8-BB4B-8E8A-052017A14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9483" y="-1008774"/>
            <a:ext cx="4461291" cy="31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55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F849EEC-2B3D-FB40-88DF-E4362C6B7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9526" y="567513"/>
            <a:ext cx="8851742" cy="5805152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pl-PL" sz="2200" b="1" dirty="0"/>
              <a:t>Bibliografia</a:t>
            </a:r>
          </a:p>
          <a:p>
            <a:pPr marL="342900" indent="-342900" fontAlgn="base">
              <a:lnSpc>
                <a:spcPct val="110000"/>
              </a:lnSpc>
              <a:spcBef>
                <a:spcPts val="500"/>
              </a:spcBef>
              <a:buAutoNum type="arabicPeriod"/>
            </a:pPr>
            <a:r>
              <a:rPr lang="en-GB" sz="1500" dirty="0"/>
              <a:t>Prize announcement, </a:t>
            </a:r>
            <a:r>
              <a:rPr lang="en-GB" sz="1500" dirty="0" err="1"/>
              <a:t>dostęp</a:t>
            </a:r>
            <a:r>
              <a:rPr lang="en-GB" sz="1500" dirty="0"/>
              <a:t> z </a:t>
            </a:r>
            <a:r>
              <a:rPr lang="en-GB" sz="1500" dirty="0">
                <a:hlinkClick r:id="rId2"/>
              </a:rPr>
              <a:t>https://www.nobelprize.org/</a:t>
            </a:r>
            <a:r>
              <a:rPr lang="en-GB" sz="1500" dirty="0"/>
              <a:t> (10.10.2024) </a:t>
            </a:r>
          </a:p>
          <a:p>
            <a:pPr marL="342900" indent="-342900" fontAlgn="base">
              <a:lnSpc>
                <a:spcPct val="110000"/>
              </a:lnSpc>
              <a:spcBef>
                <a:spcPts val="500"/>
              </a:spcBef>
              <a:buAutoNum type="arabicPeriod"/>
            </a:pPr>
            <a:r>
              <a:rPr lang="en-GB" sz="1500" dirty="0"/>
              <a:t>Amelia </a:t>
            </a:r>
            <a:r>
              <a:rPr lang="en-GB" sz="1500" dirty="0" err="1"/>
              <a:t>Sarnowska</a:t>
            </a:r>
            <a:r>
              <a:rPr lang="en-GB" sz="1500" dirty="0"/>
              <a:t>, </a:t>
            </a:r>
            <a:r>
              <a:rPr lang="en-GB" sz="1500" i="1" dirty="0" err="1"/>
              <a:t>Literacka</a:t>
            </a:r>
            <a:r>
              <a:rPr lang="en-GB" sz="1500" i="1" dirty="0"/>
              <a:t> </a:t>
            </a:r>
            <a:r>
              <a:rPr lang="en-GB" sz="1500" i="1" dirty="0" err="1"/>
              <a:t>Nagroda</a:t>
            </a:r>
            <a:r>
              <a:rPr lang="en-GB" sz="1500" i="1" dirty="0"/>
              <a:t> </a:t>
            </a:r>
            <a:r>
              <a:rPr lang="en-GB" sz="1500" i="1" dirty="0" err="1"/>
              <a:t>Nobla</a:t>
            </a:r>
            <a:r>
              <a:rPr lang="en-GB" sz="1500" i="1" dirty="0"/>
              <a:t> 2024. Medal </a:t>
            </a:r>
            <a:r>
              <a:rPr lang="en-GB" sz="1500" i="1" dirty="0" err="1"/>
              <a:t>dla</a:t>
            </a:r>
            <a:r>
              <a:rPr lang="en-GB" sz="1500" i="1" dirty="0"/>
              <a:t> Han Kang, </a:t>
            </a:r>
            <a:r>
              <a:rPr lang="en-GB" sz="1500" i="1" dirty="0" err="1"/>
              <a:t>autorki</a:t>
            </a:r>
            <a:r>
              <a:rPr lang="en-GB" sz="1500" i="1" dirty="0"/>
              <a:t> z </a:t>
            </a:r>
            <a:r>
              <a:rPr lang="en-GB" sz="1500" i="1" dirty="0" err="1"/>
              <a:t>Korei</a:t>
            </a:r>
            <a:r>
              <a:rPr lang="en-GB" sz="1500" i="1" dirty="0"/>
              <a:t> </a:t>
            </a:r>
            <a:r>
              <a:rPr lang="en-GB" sz="1500" i="1" dirty="0" err="1"/>
              <a:t>Południowej</a:t>
            </a:r>
            <a:r>
              <a:rPr lang="en-GB" sz="1500" dirty="0"/>
              <a:t>, </a:t>
            </a:r>
            <a:r>
              <a:rPr lang="en-GB" sz="1500" dirty="0">
                <a:hlinkClick r:id="rId3"/>
              </a:rPr>
              <a:t>https://kultura.onet.pl/wiadomosci/literacka-nagroda-nobla-2024-medal-dla-han-kang-z-korei-poludniowej/4hcjv1x</a:t>
            </a:r>
            <a:r>
              <a:rPr lang="en-GB" sz="1500" dirty="0"/>
              <a:t> (10.10.2024) </a:t>
            </a:r>
          </a:p>
          <a:p>
            <a:pPr marL="342900" indent="-342900" fontAlgn="base">
              <a:lnSpc>
                <a:spcPct val="110000"/>
              </a:lnSpc>
              <a:spcBef>
                <a:spcPts val="500"/>
              </a:spcBef>
              <a:buAutoNum type="arabicPeriod"/>
            </a:pPr>
            <a:r>
              <a:rPr lang="en-GB" sz="1500" i="1" dirty="0" err="1"/>
              <a:t>Eksperci</a:t>
            </a:r>
            <a:r>
              <a:rPr lang="en-GB" sz="1500" i="1" dirty="0"/>
              <a:t> UW: w </a:t>
            </a:r>
            <a:r>
              <a:rPr lang="en-GB" sz="1500" i="1" dirty="0" err="1"/>
              <a:t>literaturze</a:t>
            </a:r>
            <a:r>
              <a:rPr lang="en-GB" sz="1500" i="1" dirty="0"/>
              <a:t> Han Kang </a:t>
            </a:r>
            <a:r>
              <a:rPr lang="en-GB" sz="1500" i="1" dirty="0" err="1"/>
              <a:t>można</a:t>
            </a:r>
            <a:r>
              <a:rPr lang="en-GB" sz="1500" i="1" dirty="0"/>
              <a:t> </a:t>
            </a:r>
            <a:r>
              <a:rPr lang="en-GB" sz="1500" i="1" dirty="0" err="1"/>
              <a:t>wskazać</a:t>
            </a:r>
            <a:r>
              <a:rPr lang="en-GB" sz="1500" i="1" dirty="0"/>
              <a:t> </a:t>
            </a:r>
            <a:r>
              <a:rPr lang="en-GB" sz="1500" i="1" dirty="0" err="1"/>
              <a:t>związki</a:t>
            </a:r>
            <a:r>
              <a:rPr lang="en-GB" sz="1500" i="1" dirty="0"/>
              <a:t> z </a:t>
            </a:r>
            <a:r>
              <a:rPr lang="en-GB" sz="1500" i="1" dirty="0" err="1"/>
              <a:t>Polską</a:t>
            </a:r>
            <a:r>
              <a:rPr lang="en-GB" sz="1500" i="1" dirty="0"/>
              <a:t> </a:t>
            </a:r>
            <a:r>
              <a:rPr lang="en-GB" sz="1500" dirty="0">
                <a:hlinkClick r:id="rId4"/>
              </a:rPr>
              <a:t>https://dzieje.pl/wiadomosci/eksperci-uw-w-literaturze-han-kang-mozna-wskazac-zwiazki-z-polska</a:t>
            </a:r>
            <a:r>
              <a:rPr lang="en-GB" sz="1500" dirty="0"/>
              <a:t> (10.10.2024) </a:t>
            </a:r>
          </a:p>
          <a:p>
            <a:pPr marL="342900" indent="-342900" fontAlgn="base">
              <a:lnSpc>
                <a:spcPct val="110000"/>
              </a:lnSpc>
              <a:spcBef>
                <a:spcPts val="500"/>
              </a:spcBef>
              <a:buAutoNum type="arabicPeriod"/>
            </a:pPr>
            <a:r>
              <a:rPr lang="en-GB" sz="1500" i="1" dirty="0"/>
              <a:t>Han Kang on Violence, Beauty, and the (</a:t>
            </a:r>
            <a:r>
              <a:rPr lang="en-GB" sz="1500" i="1" dirty="0" err="1"/>
              <a:t>Im</a:t>
            </a:r>
            <a:r>
              <a:rPr lang="en-GB" sz="1500" i="1" dirty="0"/>
              <a:t>)possibility of Innocence </a:t>
            </a:r>
            <a:r>
              <a:rPr lang="en-GB" sz="1500" i="1" dirty="0" err="1"/>
              <a:t>Bethanne</a:t>
            </a:r>
            <a:r>
              <a:rPr lang="en-GB" sz="1500" i="1" dirty="0"/>
              <a:t> Patrick in conversation with the author of The Vegetarian</a:t>
            </a:r>
            <a:r>
              <a:rPr lang="en-GB" sz="1500" dirty="0"/>
              <a:t>, </a:t>
            </a:r>
            <a:r>
              <a:rPr lang="en-GB" sz="1500" dirty="0">
                <a:hlinkClick r:id="rId5"/>
              </a:rPr>
              <a:t>https://lithub.com/han-kang-on-violence-beauty-and-the-impossibility-of-innocence/</a:t>
            </a:r>
            <a:r>
              <a:rPr lang="en-GB" sz="1500" dirty="0"/>
              <a:t> (10.10.2024)</a:t>
            </a:r>
          </a:p>
          <a:p>
            <a:pPr marL="342900" indent="-342900" fontAlgn="base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AutoNum type="arabicPeriod"/>
            </a:pPr>
            <a:r>
              <a:rPr lang="en-GB" sz="1500" dirty="0" err="1"/>
              <a:t>Finck</a:t>
            </a:r>
            <a:r>
              <a:rPr lang="en-GB" sz="1500" dirty="0"/>
              <a:t> S. </a:t>
            </a:r>
            <a:r>
              <a:rPr lang="en-GB" sz="1500" i="1" dirty="0"/>
              <a:t>Clenched and Empty Fists: Trauma and Resistance Ethics in Han Kang’s Fiction</a:t>
            </a:r>
            <a:r>
              <a:rPr lang="en-GB" sz="1500" dirty="0"/>
              <a:t>. Humanities. 2022;11(149):4-13. </a:t>
            </a:r>
          </a:p>
          <a:p>
            <a:pPr fontAlgn="base">
              <a:lnSpc>
                <a:spcPct val="110000"/>
              </a:lnSpc>
              <a:spcBef>
                <a:spcPts val="500"/>
              </a:spcBef>
            </a:pPr>
            <a:endParaRPr lang="en-GB" sz="1500" dirty="0"/>
          </a:p>
          <a:p>
            <a:pPr fontAlgn="base">
              <a:lnSpc>
                <a:spcPct val="110000"/>
              </a:lnSpc>
              <a:spcBef>
                <a:spcPts val="500"/>
              </a:spcBef>
            </a:pPr>
            <a:r>
              <a:rPr lang="en-GB" sz="1500" dirty="0" err="1"/>
              <a:t>Uzupełniające</a:t>
            </a:r>
            <a:r>
              <a:rPr lang="en-GB" sz="1500" dirty="0"/>
              <a:t>: </a:t>
            </a:r>
          </a:p>
          <a:p>
            <a:pPr marL="342900" indent="-342900" fontAlgn="base">
              <a:lnSpc>
                <a:spcPct val="11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GB" sz="1500" i="1" dirty="0" err="1"/>
              <a:t>Słownik</a:t>
            </a:r>
            <a:r>
              <a:rPr lang="en-GB" sz="1500" i="1" dirty="0"/>
              <a:t> </a:t>
            </a:r>
            <a:r>
              <a:rPr lang="en-GB" sz="1500" i="1" dirty="0" err="1"/>
              <a:t>terminów</a:t>
            </a:r>
            <a:r>
              <a:rPr lang="en-GB" sz="1500" i="1" dirty="0"/>
              <a:t> </a:t>
            </a:r>
            <a:r>
              <a:rPr lang="en-GB" sz="1500" i="1" dirty="0" err="1"/>
              <a:t>literackich</a:t>
            </a:r>
            <a:r>
              <a:rPr lang="en-GB" sz="1500" dirty="0"/>
              <a:t>, pod red. J. </a:t>
            </a:r>
            <a:r>
              <a:rPr lang="en-GB" sz="1500" dirty="0" err="1"/>
              <a:t>Sławińskiego</a:t>
            </a:r>
            <a:r>
              <a:rPr lang="en-GB" sz="1500" dirty="0"/>
              <a:t>, </a:t>
            </a:r>
            <a:r>
              <a:rPr lang="en-GB" sz="1500" dirty="0" err="1"/>
              <a:t>Wrocław</a:t>
            </a:r>
            <a:r>
              <a:rPr lang="en-GB" sz="1500" dirty="0"/>
              <a:t> 1998.</a:t>
            </a:r>
          </a:p>
          <a:p>
            <a:pPr fontAlgn="base"/>
            <a:endParaRPr lang="pl-PL" sz="1500" dirty="0"/>
          </a:p>
          <a:p>
            <a:pPr fontAlgn="base"/>
            <a:r>
              <a:rPr lang="en-GB" sz="1500" dirty="0"/>
              <a:t>O </a:t>
            </a:r>
            <a:r>
              <a:rPr lang="pl-PL" sz="1500" dirty="0"/>
              <a:t>a</a:t>
            </a:r>
            <a:r>
              <a:rPr lang="en-GB" sz="1500" dirty="0" err="1"/>
              <a:t>utorce</a:t>
            </a:r>
            <a:r>
              <a:rPr lang="en-GB" sz="1500" dirty="0"/>
              <a:t>:</a:t>
            </a:r>
          </a:p>
          <a:p>
            <a:pPr algn="just" fontAlgn="base"/>
            <a:r>
              <a:rPr lang="pl-PL" sz="1500" dirty="0"/>
              <a:t>Anna Bykova – absolwentka Wydziału Polonistyki Uniwersytetu Warszawskiego, obecnie doktorantka Szkoły Doktorskiej Nauk Humanistycznych UW w dyscyplinie Literaturoznawstwo. W pracy badawczej skupia się na konstrukcji postaci literackiej w prozie i poezji XX i XXI wieku oraz korespondencji literatury i sztuk plastycznych. </a:t>
            </a:r>
            <a:endParaRPr lang="en-GB" sz="1500" dirty="0"/>
          </a:p>
          <a:p>
            <a:pPr fontAlgn="base"/>
            <a:endParaRPr lang="en-GB" sz="1400" dirty="0"/>
          </a:p>
          <a:p>
            <a:pPr marL="342900" indent="-342900" fontAlgn="base">
              <a:buFont typeface="+mj-lt"/>
              <a:buAutoNum type="arabicPeriod"/>
            </a:pPr>
            <a:endParaRPr lang="pl-PL" sz="14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4E56990-DEA8-BB4B-8E8A-052017A14B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258079" y="-1008774"/>
            <a:ext cx="4461291" cy="31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9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25EE362-A001-434E-9B93-EE843347E33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877839" y="3429000"/>
            <a:ext cx="2436316" cy="1804561"/>
          </a:xfrm>
        </p:spPr>
        <p:txBody>
          <a:bodyPr>
            <a:normAutofit/>
          </a:bodyPr>
          <a:lstStyle/>
          <a:p>
            <a:pPr algn="ctr"/>
            <a:r>
              <a:rPr lang="pl-PL" sz="1600" dirty="0"/>
              <a:t>Partner wydarzenia: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389AEB7-AC60-4385-8EE5-20A8DF7B7C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931" y="1339619"/>
            <a:ext cx="4682133" cy="131649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60BD6C6-9F01-44E5-922C-222818942D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960" y="4071257"/>
            <a:ext cx="2008077" cy="82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0707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285429-73F0-C34D-921A-82578C2E5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61" y="1148012"/>
            <a:ext cx="3826261" cy="783220"/>
          </a:xfrm>
        </p:spPr>
        <p:txBody>
          <a:bodyPr>
            <a:normAutofit/>
          </a:bodyPr>
          <a:lstStyle/>
          <a:p>
            <a:r>
              <a:rPr lang="pl-PL" sz="3200" dirty="0"/>
              <a:t>Alfred Nobel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C83F85D-5BE8-5D4D-BCE1-8B545C47A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261" y="1887826"/>
            <a:ext cx="10494690" cy="4222408"/>
          </a:xfrm>
        </p:spPr>
        <p:txBody>
          <a:bodyPr>
            <a:normAutofit/>
          </a:bodyPr>
          <a:lstStyle/>
          <a:p>
            <a:r>
              <a:rPr lang="en-US" sz="1800" b="1" dirty="0"/>
              <a:t>21 X 1833 </a:t>
            </a:r>
            <a:r>
              <a:rPr lang="en-US" sz="1800" b="1" dirty="0" err="1"/>
              <a:t>Sztokholm</a:t>
            </a:r>
            <a:r>
              <a:rPr lang="en-US" sz="1800" b="1" dirty="0"/>
              <a:t> – 10 XII 1896 San Remo</a:t>
            </a:r>
            <a:r>
              <a:rPr lang="pl-PL" sz="1800" b="1" dirty="0"/>
              <a:t> </a:t>
            </a:r>
          </a:p>
          <a:p>
            <a:pPr algn="just"/>
            <a:r>
              <a:rPr lang="pl-PL" sz="1800" dirty="0"/>
              <a:t>Zajmował się wynalazkami o znaczeniu militarnym, takimi jak </a:t>
            </a:r>
            <a:r>
              <a:rPr lang="pl-PL" sz="1800" b="1" dirty="0"/>
              <a:t>dynamit i proch bezdymny</a:t>
            </a:r>
            <a:r>
              <a:rPr lang="pl-PL" sz="1800" dirty="0"/>
              <a:t>. Prowadził także prace m.in. nad: telefonem, bateriami, fonografem, elektrycznymi żarówkami, rozwojem syntetycznego kauczuku, skóry, jedwabiu. </a:t>
            </a:r>
          </a:p>
          <a:p>
            <a:pPr algn="just"/>
            <a:r>
              <a:rPr lang="pl-PL" sz="1800" dirty="0"/>
              <a:t>Zgromadził majątek szacowany na ok</a:t>
            </a:r>
            <a:r>
              <a:rPr lang="pl-PL" sz="1800" b="1" dirty="0"/>
              <a:t>. 6,5 miliona dolarów</a:t>
            </a:r>
            <a:r>
              <a:rPr lang="pl-PL" sz="1800" dirty="0"/>
              <a:t>. Będąc wynalazcą zajmującym się między innymi odkryciami wykorzystywanymi w działaniach wojennych, zawdzięczał swoje bogactwo w dużej mierze produkcji </a:t>
            </a:r>
            <a:r>
              <a:rPr lang="pl-PL" sz="1800" b="1" dirty="0"/>
              <a:t>„narzędzi śmierci”. </a:t>
            </a:r>
            <a:r>
              <a:rPr lang="pl-PL" sz="1800" dirty="0"/>
              <a:t>Stanowiło to dla Nobla poważny problem moralny. Na wynalazcy głęboko odcisnęła się także osobista tragedia. W wyniku eksplozji nitrogliceryny w należącej do niego fabryce zginął jego brat. </a:t>
            </a:r>
          </a:p>
          <a:p>
            <a:pPr algn="just"/>
            <a:r>
              <a:rPr lang="pl-PL" sz="1800" dirty="0"/>
              <a:t>Władał biegle kilkoma językami. Pisywał wiersze, pozostawił niedokończoną powieść.</a:t>
            </a:r>
            <a:br>
              <a:rPr lang="pl-PL" sz="1800" dirty="0"/>
            </a:br>
            <a:r>
              <a:rPr lang="pl-PL" sz="1800" b="1" dirty="0"/>
              <a:t>Był pacyfistą. Wierzył w dobroczynną rolę nauki i postępu technicznego.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ED586E5-7E7B-7E43-9685-5C3A3F91B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8079" y="-1008774"/>
            <a:ext cx="4461291" cy="31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070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285429-73F0-C34D-921A-82578C2E5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61" y="1148012"/>
            <a:ext cx="3826261" cy="783220"/>
          </a:xfrm>
        </p:spPr>
        <p:txBody>
          <a:bodyPr>
            <a:normAutofit/>
          </a:bodyPr>
          <a:lstStyle/>
          <a:p>
            <a:r>
              <a:rPr lang="pl-PL" sz="3200" dirty="0"/>
              <a:t>Nagroda Nobla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C83F85D-5BE8-5D4D-BCE1-8B545C47A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261" y="1887826"/>
            <a:ext cx="10494690" cy="4222408"/>
          </a:xfrm>
        </p:spPr>
        <p:txBody>
          <a:bodyPr>
            <a:normAutofit/>
          </a:bodyPr>
          <a:lstStyle/>
          <a:p>
            <a:pPr algn="just"/>
            <a:r>
              <a:rPr lang="pl-PL" b="1" dirty="0"/>
              <a:t>Czy wiecie, jak wyglądały początki tego wyróżnienia?</a:t>
            </a:r>
            <a:endParaRPr lang="pl-PL" dirty="0"/>
          </a:p>
          <a:p>
            <a:pPr algn="just"/>
            <a:r>
              <a:rPr lang="pl-PL" dirty="0"/>
              <a:t>Wszystko zaczęło się od </a:t>
            </a:r>
            <a:r>
              <a:rPr lang="pl-PL" b="1" dirty="0"/>
              <a:t>testamentu Alfreda Nobla</a:t>
            </a:r>
            <a:r>
              <a:rPr lang="pl-PL" dirty="0"/>
              <a:t>, zatwierdzonego 27 listopada 1895 roku. Na poznanie treści ostatniej woli wynalazcy dynamitu świat musiał poczekać jeszcze ponad rok. Po śmierci Nobla w 1896 roku, ku oburzeniu jego rodziny, okazało się, że szwedzki chemik zdecydował się </a:t>
            </a:r>
            <a:r>
              <a:rPr lang="pl-PL" b="1" dirty="0"/>
              <a:t>przeznaczyć cały swój majątek na ufundowanie nagrody</a:t>
            </a:r>
            <a:r>
              <a:rPr lang="pl-PL" dirty="0"/>
              <a:t>, którą dzisiaj znamy właśnie jako Nagrodę Nobla. </a:t>
            </a:r>
          </a:p>
          <a:p>
            <a:pPr algn="just"/>
            <a:r>
              <a:rPr lang="pl-PL" dirty="0"/>
              <a:t>Zgodnie z wolą Nobla, wyróżnienie to miało trafiać do rąk osób, których osiągnięcia miały </a:t>
            </a:r>
            <a:r>
              <a:rPr lang="pl-PL" b="1" dirty="0"/>
              <a:t>niebagatelne znaczenie dla dobra ludzkości</a:t>
            </a:r>
            <a:r>
              <a:rPr lang="pl-PL" dirty="0"/>
              <a:t>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ED586E5-7E7B-7E43-9685-5C3A3F91B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8079" y="-1008774"/>
            <a:ext cx="4461291" cy="31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2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285429-73F0-C34D-921A-82578C2E5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60" y="1148012"/>
            <a:ext cx="5119687" cy="783220"/>
          </a:xfrm>
        </p:spPr>
        <p:txBody>
          <a:bodyPr>
            <a:normAutofit fontScale="90000"/>
          </a:bodyPr>
          <a:lstStyle/>
          <a:p>
            <a:r>
              <a:rPr lang="pl-PL" sz="3200" dirty="0"/>
              <a:t>Pięć czy sześć Nagród Nobla?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C83F85D-5BE8-5D4D-BCE1-8B545C47A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261" y="1887826"/>
            <a:ext cx="10494690" cy="4222408"/>
          </a:xfrm>
        </p:spPr>
        <p:txBody>
          <a:bodyPr>
            <a:normAutofit fontScale="92500" lnSpcReduction="20000"/>
          </a:bodyPr>
          <a:lstStyle/>
          <a:p>
            <a:br>
              <a:rPr lang="pl-PL" b="1" dirty="0">
                <a:latin typeface=""/>
              </a:rPr>
            </a:br>
            <a:r>
              <a:rPr lang="pl-PL" b="1" dirty="0">
                <a:latin typeface=""/>
              </a:rPr>
              <a:t>W ilu dziedzinach przyznaje się to wyróżnienie?</a:t>
            </a:r>
            <a:endParaRPr lang="pl-PL" dirty="0">
              <a:latin typeface=""/>
            </a:endParaRPr>
          </a:p>
          <a:p>
            <a:pPr algn="just"/>
            <a:br>
              <a:rPr lang="pl-PL" dirty="0">
                <a:latin typeface=""/>
              </a:rPr>
            </a:br>
            <a:r>
              <a:rPr lang="pl-PL" dirty="0">
                <a:latin typeface=""/>
              </a:rPr>
              <a:t>Nagrodę Nobla przyznaje się w sześciu dziedzinach: </a:t>
            </a:r>
            <a:r>
              <a:rPr lang="pl-PL" b="1" dirty="0">
                <a:latin typeface=""/>
              </a:rPr>
              <a:t>fizyki, chemii, fizjologii lub medycyny, literatury i nauk ekonomicznych</a:t>
            </a:r>
            <a:r>
              <a:rPr lang="pl-PL" dirty="0">
                <a:latin typeface=""/>
              </a:rPr>
              <a:t>. Do tego należy doliczyć także </a:t>
            </a:r>
            <a:r>
              <a:rPr lang="pl-PL" b="1" dirty="0">
                <a:latin typeface=""/>
              </a:rPr>
              <a:t>Pokojową Nagrodę Nobla</a:t>
            </a:r>
            <a:r>
              <a:rPr lang="pl-PL" dirty="0">
                <a:latin typeface=""/>
              </a:rPr>
              <a:t> przyznawaną przez Norweski Komitet Noblowski. </a:t>
            </a:r>
          </a:p>
          <a:p>
            <a:pPr algn="just"/>
            <a:br>
              <a:rPr lang="pl-PL" dirty="0">
                <a:latin typeface=""/>
              </a:rPr>
            </a:br>
            <a:r>
              <a:rPr lang="pl-PL" dirty="0">
                <a:latin typeface=""/>
              </a:rPr>
              <a:t>Co ciekawe, w swoim testamencie Nobel wspomniał </a:t>
            </a:r>
            <a:r>
              <a:rPr lang="pl-PL" b="1" dirty="0">
                <a:latin typeface=""/>
              </a:rPr>
              <a:t>jedynie o pięciu dziedzinach</a:t>
            </a:r>
            <a:r>
              <a:rPr lang="pl-PL" dirty="0">
                <a:latin typeface=""/>
              </a:rPr>
              <a:t>, </a:t>
            </a:r>
            <a:br>
              <a:rPr lang="pl-PL" dirty="0">
                <a:latin typeface=""/>
              </a:rPr>
            </a:br>
            <a:r>
              <a:rPr lang="pl-PL" dirty="0">
                <a:latin typeface=""/>
              </a:rPr>
              <a:t>w których miała być przyznawana nagroda. W ostatniej woli Szweda </a:t>
            </a:r>
            <a:r>
              <a:rPr lang="pl-PL" b="1" dirty="0">
                <a:latin typeface=""/>
              </a:rPr>
              <a:t>nie było mowy </a:t>
            </a:r>
            <a:br>
              <a:rPr lang="pl-PL" b="1" dirty="0">
                <a:latin typeface=""/>
              </a:rPr>
            </a:br>
            <a:r>
              <a:rPr lang="pl-PL" b="1" dirty="0">
                <a:latin typeface=""/>
              </a:rPr>
              <a:t>o dziedzinie nauk ekonomicznych</a:t>
            </a:r>
            <a:r>
              <a:rPr lang="pl-PL" dirty="0">
                <a:latin typeface=""/>
              </a:rPr>
              <a:t>. Historia wyróżnienia w tej dziedzinie zaczyna się w 1968 roku, gdy </a:t>
            </a:r>
            <a:r>
              <a:rPr lang="pl-PL" b="1" dirty="0">
                <a:latin typeface=""/>
              </a:rPr>
              <a:t>Bank Szwecji przekazał Fundacji Noblowskiej datek</a:t>
            </a:r>
            <a:r>
              <a:rPr lang="pl-PL" dirty="0">
                <a:latin typeface=""/>
              </a:rPr>
              <a:t> potrzebny do ufundowania tej nagrody. Co więcej, oficjalnie nie jest to tak naprawdę Nagroda Nobla, lecz </a:t>
            </a:r>
            <a:r>
              <a:rPr lang="pl-PL" b="1" dirty="0">
                <a:latin typeface=""/>
              </a:rPr>
              <a:t>Nagroda Banku Szwecji im. A. Nobla w dziedzinie nauk ekonomicznych</a:t>
            </a:r>
            <a:r>
              <a:rPr lang="pl-PL" dirty="0">
                <a:latin typeface=""/>
              </a:rPr>
              <a:t>. </a:t>
            </a:r>
          </a:p>
          <a:p>
            <a:pPr algn="just"/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ED586E5-7E7B-7E43-9685-5C3A3F91B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3264" y="-933960"/>
            <a:ext cx="4461291" cy="31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57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892FEB0-1732-5345-AE20-D8D78B79D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8165" y="732134"/>
            <a:ext cx="8349533" cy="5122256"/>
          </a:xfrm>
        </p:spPr>
        <p:txBody>
          <a:bodyPr>
            <a:normAutofit/>
          </a:bodyPr>
          <a:lstStyle/>
          <a:p>
            <a:r>
              <a:rPr lang="pl-PL" sz="3500" b="1" dirty="0"/>
              <a:t>Nagroda Nobla w dziedzinie literatury</a:t>
            </a:r>
          </a:p>
          <a:p>
            <a:pPr algn="just"/>
            <a:r>
              <a:rPr lang="pl-PL" dirty="0"/>
              <a:t>W swoim testamencie Alfred B. Nobel określił, że nagroda </a:t>
            </a:r>
            <a:br>
              <a:rPr lang="pl-PL" dirty="0"/>
            </a:br>
            <a:r>
              <a:rPr lang="pl-PL" dirty="0"/>
              <a:t>w dziedzinie literatury powinna przypaść </a:t>
            </a:r>
            <a:r>
              <a:rPr lang="pl-PL" b="1" dirty="0"/>
              <a:t>osobie, która „stworzy najwybitniejsze dzieło z kierunkiem idealistycznym”. </a:t>
            </a:r>
          </a:p>
          <a:p>
            <a:pPr algn="just"/>
            <a:r>
              <a:rPr lang="pl-PL" dirty="0"/>
              <a:t>Wyróżnienie </a:t>
            </a:r>
            <a:r>
              <a:rPr lang="pl-PL" b="1" dirty="0"/>
              <a:t>jest przyznawane od początku trwania konkursu</a:t>
            </a:r>
            <a:r>
              <a:rPr lang="pl-PL" dirty="0"/>
              <a:t>, czyli od 1901 roku. Jako </a:t>
            </a:r>
            <a:r>
              <a:rPr lang="pl-PL" b="1" dirty="0"/>
              <a:t>pierwszy</a:t>
            </a:r>
            <a:r>
              <a:rPr lang="pl-PL" dirty="0"/>
              <a:t> został uhonorowany </a:t>
            </a:r>
            <a:r>
              <a:rPr lang="pl-PL" b="1" dirty="0" err="1"/>
              <a:t>Sully</a:t>
            </a:r>
            <a:r>
              <a:rPr lang="pl-PL" b="1" dirty="0"/>
              <a:t> </a:t>
            </a:r>
            <a:r>
              <a:rPr lang="pl-PL" b="1" dirty="0" err="1"/>
              <a:t>Prudhomme</a:t>
            </a:r>
            <a:r>
              <a:rPr lang="pl-PL" dirty="0"/>
              <a:t>.</a:t>
            </a:r>
          </a:p>
          <a:p>
            <a:pPr algn="just"/>
            <a:r>
              <a:rPr lang="pl-PL" dirty="0"/>
              <a:t>Sam </a:t>
            </a:r>
            <a:r>
              <a:rPr lang="pl-PL" b="1" dirty="0"/>
              <a:t>Alfred Nobel </a:t>
            </a:r>
            <a:r>
              <a:rPr lang="pl-PL" dirty="0"/>
              <a:t>miał </a:t>
            </a:r>
            <a:r>
              <a:rPr lang="pl-PL" b="1" dirty="0"/>
              <a:t>szerokie zainteresowania kulturalne</a:t>
            </a:r>
            <a:r>
              <a:rPr lang="pl-PL" dirty="0"/>
              <a:t>. We wczesnej młodości rozwinął swoje zainteresowania literackie, które trwały przez całe życie. Jego </a:t>
            </a:r>
            <a:r>
              <a:rPr lang="pl-PL" b="1" dirty="0"/>
              <a:t>biblioteka składała się z bogatego i szerokiego wyboru literatury w różnych językach</a:t>
            </a:r>
            <a:r>
              <a:rPr lang="pl-PL" dirty="0"/>
              <a:t>. W ostatnich latach życia </a:t>
            </a:r>
            <a:r>
              <a:rPr lang="pl-PL" b="1" dirty="0"/>
              <a:t>próbował swoich sił jako pisarz </a:t>
            </a:r>
            <a:r>
              <a:rPr lang="pl-PL" dirty="0"/>
              <a:t>i zaczął pisać </a:t>
            </a:r>
            <a:r>
              <a:rPr lang="pl-PL" b="1" dirty="0"/>
              <a:t>beletrystykę</a:t>
            </a:r>
            <a:r>
              <a:rPr lang="pl-PL" dirty="0"/>
              <a:t>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D2A255A-D931-F34F-8D35-C78EC33D4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8079" y="-1008774"/>
            <a:ext cx="4461291" cy="31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103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97CB78-3481-1247-87E9-9C9E9A10C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702" y="768539"/>
            <a:ext cx="7997600" cy="4227207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l-PL" sz="2800" b="1" dirty="0"/>
              <a:t>Kto decyduje o wyborze laureata?</a:t>
            </a:r>
            <a:endParaRPr lang="pl-PL" sz="2600" dirty="0"/>
          </a:p>
          <a:p>
            <a:pPr algn="just"/>
            <a:r>
              <a:rPr lang="pl-PL" sz="2600" dirty="0"/>
              <a:t>Za wybór laureata Nagrody Nobla w dziedzinie literatury odpowiada </a:t>
            </a:r>
            <a:r>
              <a:rPr lang="pl-PL" sz="2600" b="1" dirty="0"/>
              <a:t>Akademia Szwedzka (De </a:t>
            </a:r>
            <a:r>
              <a:rPr lang="pl-PL" sz="2600" b="1" dirty="0" err="1"/>
              <a:t>Aderton</a:t>
            </a:r>
            <a:r>
              <a:rPr lang="pl-PL" sz="2600" b="1" dirty="0"/>
              <a:t>)</a:t>
            </a:r>
            <a:r>
              <a:rPr lang="pl-PL" sz="2600" dirty="0"/>
              <a:t>. Należą do niej dożywotnio </a:t>
            </a:r>
            <a:r>
              <a:rPr lang="pl-PL" sz="2600" b="1" dirty="0"/>
              <a:t>wybitni pisarze, językoznawcy, literaturoznawcy, historycy oraz prawnik</a:t>
            </a:r>
            <a:r>
              <a:rPr lang="pl-PL" sz="2600" dirty="0"/>
              <a:t>. Komitet Noblowski w dziedzinie literatury składa się z </a:t>
            </a:r>
            <a:r>
              <a:rPr lang="pl-PL" sz="2600" b="1" dirty="0"/>
              <a:t>czterech lub pięciu członków Akademii wybieranych na okres trzech lat</a:t>
            </a:r>
            <a:r>
              <a:rPr lang="pl-PL" sz="2600" dirty="0"/>
              <a:t>. Jego zadaniem jest </a:t>
            </a:r>
            <a:r>
              <a:rPr lang="pl-PL" sz="2600" b="1" dirty="0"/>
              <a:t>ocena nominacji </a:t>
            </a:r>
            <a:br>
              <a:rPr lang="pl-PL" sz="2600" b="1" dirty="0"/>
            </a:br>
            <a:r>
              <a:rPr lang="pl-PL" sz="2600" b="1" dirty="0"/>
              <a:t>i prezentacja Akademii Szwedzkiej swoich rekomendacji</a:t>
            </a:r>
            <a:r>
              <a:rPr lang="pl-PL" sz="2600" dirty="0"/>
              <a:t>.</a:t>
            </a:r>
          </a:p>
          <a:p>
            <a:pPr algn="just"/>
            <a:br>
              <a:rPr lang="pl-PL" sz="2600" dirty="0"/>
            </a:br>
            <a:r>
              <a:rPr lang="pl-PL" sz="2600" dirty="0"/>
              <a:t>Uroczyste wręczenie wyróżnień następuje </a:t>
            </a:r>
            <a:r>
              <a:rPr lang="pl-PL" sz="2600" b="1" dirty="0"/>
              <a:t>10 grudnia </a:t>
            </a:r>
            <a:br>
              <a:rPr lang="pl-PL" sz="2600" b="1" dirty="0"/>
            </a:br>
            <a:r>
              <a:rPr lang="pl-PL" sz="2600" b="1" dirty="0"/>
              <a:t>w Filharmonii w Sztokholmie</a:t>
            </a:r>
            <a:r>
              <a:rPr lang="pl-PL" sz="2600" dirty="0"/>
              <a:t>. Podczas ceremonii laureaci otrzymują </a:t>
            </a:r>
            <a:r>
              <a:rPr lang="pl-PL" sz="2600" b="1" dirty="0"/>
              <a:t>medale, dyplomy </a:t>
            </a:r>
            <a:r>
              <a:rPr lang="pl-PL" sz="2600" dirty="0"/>
              <a:t>oraz </a:t>
            </a:r>
            <a:r>
              <a:rPr lang="pl-PL" sz="2600" b="1" dirty="0"/>
              <a:t>czek na nagrodę pieniężną</a:t>
            </a:r>
            <a:r>
              <a:rPr lang="pl-PL" sz="2600" dirty="0"/>
              <a:t>.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0B32CFD-9482-334C-9C97-5E317EEF7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8079" y="-1008774"/>
            <a:ext cx="4461291" cy="31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083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F849EEC-2B3D-FB40-88DF-E4362C6B7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3920" y="814040"/>
            <a:ext cx="8104207" cy="4560848"/>
          </a:xfrm>
        </p:spPr>
        <p:txBody>
          <a:bodyPr>
            <a:normAutofit fontScale="92500" lnSpcReduction="20000"/>
          </a:bodyPr>
          <a:lstStyle/>
          <a:p>
            <a:pPr algn="just" fontAlgn="base"/>
            <a:r>
              <a:rPr lang="pl-PL" b="1" dirty="0"/>
              <a:t>Kto otrzymał Nagrodę Nobla w dziedzinie literatury w 2023 roku?</a:t>
            </a:r>
            <a:r>
              <a:rPr lang="pl-PL" dirty="0"/>
              <a:t> </a:t>
            </a:r>
            <a:br>
              <a:rPr lang="pl-PL" dirty="0"/>
            </a:br>
            <a:br>
              <a:rPr lang="pl-PL" dirty="0"/>
            </a:br>
            <a:r>
              <a:rPr lang="pl-PL" dirty="0"/>
              <a:t>W 2023 roku Nagrodę Nobla w dziedzinie literatury otrzymał </a:t>
            </a:r>
            <a:r>
              <a:rPr lang="pl-PL" b="1" dirty="0"/>
              <a:t>Jon </a:t>
            </a:r>
            <a:r>
              <a:rPr lang="pl-PL" b="1" dirty="0" err="1"/>
              <a:t>Fosse</a:t>
            </a:r>
            <a:r>
              <a:rPr lang="pl-PL" dirty="0"/>
              <a:t>, norweski pisarz i dramaturg, doceniony przez Akademię Szwedzką za </a:t>
            </a:r>
            <a:r>
              <a:rPr lang="pl-PL" b="1" dirty="0"/>
              <a:t>nowatorską prozę i sztuki teatralne, które dają wyraz temu, co niewypowiedziane</a:t>
            </a:r>
            <a:r>
              <a:rPr lang="pl-PL" dirty="0"/>
              <a:t>. Twórca jest autorem powieści, poezji, esejów, sztuk teatralnych i książek dla dzieci. </a:t>
            </a:r>
            <a:r>
              <a:rPr lang="pl-PL" b="1" dirty="0"/>
              <a:t>Noblista pisze w języku nynorsk </a:t>
            </a:r>
            <a:r>
              <a:rPr lang="pl-PL" dirty="0"/>
              <a:t>– mniej popularnym z dwóch oficjalnych standardów piśmienniczych języka norweskiego. W taki sposób pisarz podkreśla zakorzenienie w swoim norweskim pochodzeniu. </a:t>
            </a:r>
            <a:r>
              <a:rPr lang="pl-PL" b="1" dirty="0" err="1"/>
              <a:t>Fosse</a:t>
            </a:r>
            <a:r>
              <a:rPr lang="pl-PL" b="1" dirty="0"/>
              <a:t> jest minimalistą słowa. Jego postacie mówią oszczędnie, a ich słownictwo jest skromne. </a:t>
            </a:r>
            <a:r>
              <a:rPr lang="pl-PL" dirty="0"/>
              <a:t>Język pisarza jest pozbawiony nadmiaru przymiotników, przysłówków, brak w nim detalicznych opisów. Akcja w jego utworach rozwija się wolno, a napięcie między postaciami jest ważniejsze od wydarzeń.</a:t>
            </a:r>
          </a:p>
          <a:p>
            <a:pPr algn="just" fontAlgn="base"/>
            <a:endParaRPr lang="pl-PL" dirty="0"/>
          </a:p>
          <a:p>
            <a:pPr algn="just" fontAlgn="base"/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17E2D3D-6489-1F4B-B34C-C2A7AAA9E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8079" y="-1008774"/>
            <a:ext cx="4461291" cy="31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12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F849EEC-2B3D-FB40-88DF-E4362C6B7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3372" y="808602"/>
            <a:ext cx="8498958" cy="2338722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pl-PL" b="1" dirty="0"/>
              <a:t>Kto otrzymał Nagrodę Nobla w dziedzinie literatury w 2024 roku?</a:t>
            </a:r>
          </a:p>
          <a:p>
            <a:pPr fontAlgn="base"/>
            <a:r>
              <a:rPr lang="pl-PL" dirty="0"/>
              <a:t>W 2024 roku Nagrodę Nobla w dziedzinie literatury otrzymała </a:t>
            </a:r>
            <a:r>
              <a:rPr lang="pl-PL" b="1" dirty="0" err="1"/>
              <a:t>Han</a:t>
            </a:r>
            <a:r>
              <a:rPr lang="pl-PL" b="1" dirty="0"/>
              <a:t> </a:t>
            </a:r>
            <a:r>
              <a:rPr lang="pl-PL" b="1" dirty="0" err="1"/>
              <a:t>Kang</a:t>
            </a:r>
            <a:r>
              <a:rPr lang="pl-PL" dirty="0"/>
              <a:t>, pisarka z Korei Południowej, doceniona przez Akademię Szwedzką za „intensywną prozę poetycką, która konfrontuje się z historycznymi traumami oraz obnaża kruchość ludzkiego życia”. </a:t>
            </a:r>
          </a:p>
          <a:p>
            <a:pPr fontAlgn="base"/>
            <a:r>
              <a:rPr lang="pl-PL" dirty="0"/>
              <a:t>Jest to pierwsza w historii południowokoreańska Noblistka. </a:t>
            </a:r>
          </a:p>
          <a:p>
            <a:pPr fontAlgn="base"/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BE3FB2A-98B2-FE40-906E-3FC180EDB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7919" y="-995895"/>
            <a:ext cx="4461291" cy="3152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92478B-363D-C436-F58D-0E82CAC2F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081" y="3147324"/>
            <a:ext cx="4214770" cy="27871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45F35A-497F-47E8-2E43-A5D3E6A28211}"/>
              </a:ext>
            </a:extLst>
          </p:cNvPr>
          <p:cNvSpPr txBox="1"/>
          <p:nvPr/>
        </p:nvSpPr>
        <p:spPr>
          <a:xfrm>
            <a:off x="3203372" y="5934510"/>
            <a:ext cx="30800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GB" sz="900" b="0" i="0" dirty="0">
                <a:solidFill>
                  <a:srgbClr val="969492"/>
                </a:solidFill>
                <a:effectLst/>
                <a:latin typeface="Alfred Serif Regular"/>
              </a:rPr>
              <a:t>Han Kang. Ill. </a:t>
            </a:r>
            <a:r>
              <a:rPr lang="en-GB" sz="900" b="0" i="0" dirty="0" err="1">
                <a:solidFill>
                  <a:srgbClr val="969492"/>
                </a:solidFill>
                <a:effectLst/>
                <a:latin typeface="Alfred Serif Regular"/>
              </a:rPr>
              <a:t>Niklas</a:t>
            </a:r>
            <a:r>
              <a:rPr lang="en-GB" sz="900" b="0" i="0" dirty="0">
                <a:solidFill>
                  <a:srgbClr val="969492"/>
                </a:solidFill>
                <a:effectLst/>
                <a:latin typeface="Alfred Serif Regular"/>
              </a:rPr>
              <a:t> </a:t>
            </a:r>
            <a:r>
              <a:rPr lang="en-GB" sz="900" b="0" i="0" dirty="0" err="1">
                <a:solidFill>
                  <a:srgbClr val="969492"/>
                </a:solidFill>
                <a:effectLst/>
                <a:latin typeface="Alfred Serif Regular"/>
              </a:rPr>
              <a:t>Elmehed</a:t>
            </a:r>
            <a:r>
              <a:rPr lang="en-GB" sz="900" b="0" i="0" dirty="0">
                <a:solidFill>
                  <a:srgbClr val="969492"/>
                </a:solidFill>
                <a:effectLst/>
                <a:latin typeface="Alfred Serif Regular"/>
              </a:rPr>
              <a:t> © Nobel Prize Outreach</a:t>
            </a:r>
          </a:p>
          <a:p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390316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F849EEC-2B3D-FB40-88DF-E4362C6B7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2142" y="873878"/>
            <a:ext cx="8281744" cy="5295102"/>
          </a:xfrm>
        </p:spPr>
        <p:txBody>
          <a:bodyPr>
            <a:normAutofit/>
          </a:bodyPr>
          <a:lstStyle/>
          <a:p>
            <a:pPr fontAlgn="base"/>
            <a:r>
              <a:rPr lang="pl-PL" b="1" dirty="0"/>
              <a:t>Czym charakteryzuje się twórczość tegorocznej Noblistki? </a:t>
            </a:r>
          </a:p>
          <a:p>
            <a:pPr fontAlgn="base">
              <a:lnSpc>
                <a:spcPct val="100000"/>
              </a:lnSpc>
              <a:spcBef>
                <a:spcPts val="500"/>
              </a:spcBef>
            </a:pPr>
            <a:endParaRPr lang="pl-PL" b="1" dirty="0"/>
          </a:p>
          <a:p>
            <a:pPr marL="342900" indent="-342900" fontAlgn="base">
              <a:buFont typeface="Wingdings" pitchFamily="2" charset="2"/>
              <a:buChar char="Ø"/>
            </a:pPr>
            <a:r>
              <a:rPr lang="pl-PL" b="1" dirty="0"/>
              <a:t>Proza poetycka</a:t>
            </a:r>
          </a:p>
          <a:p>
            <a:pPr fontAlgn="base"/>
            <a:r>
              <a:rPr lang="pl-PL" dirty="0"/>
              <a:t>Twórczość </a:t>
            </a:r>
            <a:r>
              <a:rPr lang="pl-PL" dirty="0" err="1"/>
              <a:t>Han</a:t>
            </a:r>
            <a:r>
              <a:rPr lang="pl-PL" dirty="0"/>
              <a:t> </a:t>
            </a:r>
            <a:r>
              <a:rPr lang="pl-PL" dirty="0" err="1"/>
              <a:t>Kang</a:t>
            </a:r>
            <a:r>
              <a:rPr lang="pl-PL" dirty="0"/>
              <a:t> jest bliska konwencji prozy poetyckiej, czyli gatunku literackiego, który zachowuje prozatorską formę, a jednocześnie cechuje się metaforycznym językiem, silnym naciskiem na rytm oraz innymi środkami stylistycznymi, które są charakterystyczne dla poezji.</a:t>
            </a:r>
          </a:p>
          <a:p>
            <a:pPr marL="342900" indent="-342900" fontAlgn="base">
              <a:buFont typeface="Wingdings" pitchFamily="2" charset="2"/>
              <a:buChar char="Ø"/>
            </a:pPr>
            <a:r>
              <a:rPr lang="pl-PL" b="1" dirty="0"/>
              <a:t>Kontekst historyczny </a:t>
            </a:r>
          </a:p>
          <a:p>
            <a:pPr fontAlgn="base"/>
            <a:r>
              <a:rPr lang="pl-PL" dirty="0"/>
              <a:t>W dziełach </a:t>
            </a:r>
            <a:r>
              <a:rPr lang="pl-PL" dirty="0" err="1"/>
              <a:t>Han</a:t>
            </a:r>
            <a:r>
              <a:rPr lang="pl-PL" dirty="0"/>
              <a:t> </a:t>
            </a:r>
            <a:r>
              <a:rPr lang="pl-PL" dirty="0" err="1"/>
              <a:t>Kang</a:t>
            </a:r>
            <a:r>
              <a:rPr lang="pl-PL" dirty="0"/>
              <a:t> ważną rolę odgrywa kontekst historyczny. Pisarka wspomina trudne wydarzenia historyczne oraz traumy narodowe, konfrontując je z doświadczeniami jednostki. </a:t>
            </a:r>
          </a:p>
          <a:p>
            <a:pPr fontAlgn="base"/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9167A91-38A4-2446-BA63-598CE4AE6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8079" y="-1008774"/>
            <a:ext cx="4461291" cy="31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822488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ACC46B16-D0C2-3A40-ADED-D78D6FAD5EF7}" vid="{107E2694-8E82-C241-ABE1-F88658238EA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DashVTI</Template>
  <TotalTime>2074</TotalTime>
  <Words>1508</Words>
  <Application>Microsoft Office PowerPoint</Application>
  <PresentationFormat>Panoramiczny</PresentationFormat>
  <Paragraphs>70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2" baseType="lpstr">
      <vt:lpstr>Alfred Serif Regular</vt:lpstr>
      <vt:lpstr>Arial</vt:lpstr>
      <vt:lpstr>Bree Serif</vt:lpstr>
      <vt:lpstr>Grandview Display</vt:lpstr>
      <vt:lpstr>Raleway</vt:lpstr>
      <vt:lpstr>Raleway Light</vt:lpstr>
      <vt:lpstr>Wingdings</vt:lpstr>
      <vt:lpstr>DashVTI</vt:lpstr>
      <vt:lpstr>Prezentacja programu PowerPoint</vt:lpstr>
      <vt:lpstr>Alfred Nobel</vt:lpstr>
      <vt:lpstr>Nagroda Nobla</vt:lpstr>
      <vt:lpstr>Pięć czy sześć Nagród Nobla?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Alfred Nobel</dc:title>
  <dc:creator>Jakub Zygmunt</dc:creator>
  <cp:lastModifiedBy>CWiD</cp:lastModifiedBy>
  <cp:revision>31</cp:revision>
  <dcterms:created xsi:type="dcterms:W3CDTF">2021-09-16T12:02:38Z</dcterms:created>
  <dcterms:modified xsi:type="dcterms:W3CDTF">2024-10-11T05:58:05Z</dcterms:modified>
</cp:coreProperties>
</file>