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79" r:id="rId11"/>
    <p:sldId id="280" r:id="rId12"/>
    <p:sldId id="277" r:id="rId13"/>
    <p:sldId id="281" r:id="rId14"/>
  </p:sldIdLst>
  <p:sldSz cx="12192000" cy="6858000"/>
  <p:notesSz cx="6858000" cy="9144000"/>
  <p:embeddedFontLst>
    <p:embeddedFont>
      <p:font typeface="Bree Serif" panose="02000503040000020004" pitchFamily="2" charset="-18"/>
      <p:regular r:id="rId16"/>
    </p:embeddedFont>
    <p:embeddedFont>
      <p:font typeface="Cambria Math" panose="02040503050406030204" pitchFamily="18" charset="0"/>
      <p:regular r:id="rId17"/>
    </p:embeddedFont>
    <p:embeddedFont>
      <p:font typeface="Play" panose="020B0604020202020204" charset="0"/>
      <p:regular r:id="rId18"/>
      <p:bold r:id="rId19"/>
    </p:embeddedFont>
    <p:embeddedFont>
      <p:font typeface="Raleway" pitchFamily="2" charset="-18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7" autoAdjust="0"/>
    <p:restoredTop sz="94762"/>
  </p:normalViewPr>
  <p:slideViewPr>
    <p:cSldViewPr snapToGrid="0">
      <p:cViewPr varScale="1">
        <p:scale>
          <a:sx n="59" d="100"/>
          <a:sy n="59" d="100"/>
        </p:scale>
        <p:origin x="14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7885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C276C797-91E9-8226-D212-A67ADA176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>
            <a:extLst>
              <a:ext uri="{FF2B5EF4-FFF2-40B4-BE49-F238E27FC236}">
                <a16:creationId xmlns:a16="http://schemas.microsoft.com/office/drawing/2014/main" id="{F578F145-570B-99E6-702E-FE04587B81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>
            <a:extLst>
              <a:ext uri="{FF2B5EF4-FFF2-40B4-BE49-F238E27FC236}">
                <a16:creationId xmlns:a16="http://schemas.microsoft.com/office/drawing/2014/main" id="{C220DC86-6A0D-AE4E-B6C8-EB15C48676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7327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599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4836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63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557720" y="2014472"/>
            <a:ext cx="10363200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566"/>
              <a:buNone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tura body">
  <p:cSld name="literatura 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12"/>
          <p:cNvCxnSpPr/>
          <p:nvPr/>
        </p:nvCxnSpPr>
        <p:spPr>
          <a:xfrm>
            <a:off x="944877" y="6363730"/>
            <a:ext cx="4312923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" name="Google Shape;6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26776">
            <a:off x="-56216" y="6002898"/>
            <a:ext cx="1105744" cy="122593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LITERATURY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kojowa tytułowa">
  <p:cSld name="pokojowa tytułowa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13"/>
          <p:cNvCxnSpPr/>
          <p:nvPr/>
        </p:nvCxnSpPr>
        <p:spPr>
          <a:xfrm>
            <a:off x="3004446" y="6363730"/>
            <a:ext cx="2253354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98247">
            <a:off x="-713915" y="3590518"/>
            <a:ext cx="3467699" cy="390913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POKOJOWA NAGRODA NOBLA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kojowa body">
  <p:cSld name="pokojowa 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7" name="Google Shape;77;p14"/>
          <p:cNvCxnSpPr/>
          <p:nvPr/>
        </p:nvCxnSpPr>
        <p:spPr>
          <a:xfrm>
            <a:off x="774915" y="6363730"/>
            <a:ext cx="4482885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259353">
            <a:off x="22333" y="5890857"/>
            <a:ext cx="954760" cy="101275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POKOJOWA NAGRODA NOBLA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uki ekonomiczne tytułowa">
  <p:cSld name="nauki ekonomiczne tytułow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5"/>
          <p:cNvCxnSpPr/>
          <p:nvPr/>
        </p:nvCxnSpPr>
        <p:spPr>
          <a:xfrm>
            <a:off x="3004446" y="6363730"/>
            <a:ext cx="2253354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15"/>
          <p:cNvSpPr txBox="1"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66759" y="3305432"/>
            <a:ext cx="4115599" cy="413331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2948840" y="6363730"/>
            <a:ext cx="47008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NAUK EKONOMICZNYCH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uki ekonomiczne body">
  <p:cSld name="nauki ekonomiczne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0420" y="5805860"/>
            <a:ext cx="947459" cy="112170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2948840" y="6363730"/>
            <a:ext cx="45455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NAUK EKONOMICZNYCH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90" name="Google Shape;90;p16"/>
          <p:cNvCxnSpPr>
            <a:stCxn id="87" idx="3"/>
          </p:cNvCxnSpPr>
          <p:nvPr/>
        </p:nvCxnSpPr>
        <p:spPr>
          <a:xfrm rot="10800000" flipH="1">
            <a:off x="897039" y="6363712"/>
            <a:ext cx="4392600" cy="300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iestandardowe 2 kolumny">
  <p:cSld name="niestandardowe 2 kolumn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ctrTitle"/>
          </p:nvPr>
        </p:nvSpPr>
        <p:spPr>
          <a:xfrm>
            <a:off x="623885" y="602432"/>
            <a:ext cx="7791417" cy="10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623885" y="1884770"/>
            <a:ext cx="4572132" cy="405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2"/>
          </p:nvPr>
        </p:nvSpPr>
        <p:spPr>
          <a:xfrm>
            <a:off x="5529518" y="1884770"/>
            <a:ext cx="4572132" cy="405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owa 1">
  <p:cSld name="tytułowa 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055808" y="2776498"/>
            <a:ext cx="10363200" cy="115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6600"/>
              <a:buFont typeface="Bree Serif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1055808" y="3973395"/>
            <a:ext cx="10363200" cy="52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600"/>
              <a:buFont typeface="Raleway"/>
              <a:buNone/>
            </a:pPr>
            <a:r>
              <a:rPr lang="pl-PL" sz="1600">
                <a:solidFill>
                  <a:srgbClr val="0A1251"/>
                </a:solidFill>
                <a:latin typeface="Raleway"/>
                <a:ea typeface="Raleway"/>
                <a:cs typeface="Raleway"/>
                <a:sym typeface="Raleway"/>
              </a:rPr>
              <a:t>Podtytuł, jaki tylko chcesz. 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owa 2">
  <p:cSld name="tytułowa 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63892" y="668156"/>
            <a:ext cx="4184439" cy="327239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1918169" y="2905264"/>
            <a:ext cx="5463938" cy="207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6600"/>
              <a:buFont typeface="Bree Serif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2007379" y="5140555"/>
            <a:ext cx="4720524" cy="192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600"/>
              <a:buFont typeface="Raleway"/>
              <a:buNone/>
            </a:pPr>
            <a:r>
              <a:rPr lang="pl-PL" sz="1600">
                <a:solidFill>
                  <a:srgbClr val="0A1251"/>
                </a:solidFill>
                <a:latin typeface="Raleway"/>
                <a:ea typeface="Raleway"/>
                <a:cs typeface="Raleway"/>
                <a:sym typeface="Raleway"/>
              </a:rPr>
              <a:t>Podtytuł, jaki tylko chcesz. 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a">
  <p:cSld name="pusta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ŁKIEM PUSTA">
  <p:cSld name="CAŁKIEM PUSTA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/>
          <p:nvPr/>
        </p:nvSpPr>
        <p:spPr>
          <a:xfrm>
            <a:off x="10199649" y="5813502"/>
            <a:ext cx="1836234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nsza">
  <p:cSld name="plansz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1102983" y="2207759"/>
            <a:ext cx="7862755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288" y="735165"/>
            <a:ext cx="1805956" cy="141232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Obraz 10" descr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203" y="5894208"/>
            <a:ext cx="1901827" cy="742643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57719" y="2014472"/>
            <a:ext cx="10363201" cy="308846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524726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zyka tytułowa">
  <p:cSld name="fizyka tytułowa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7872" y="3895927"/>
            <a:ext cx="3242318" cy="38748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21;p4"/>
          <p:cNvCxnSpPr/>
          <p:nvPr/>
        </p:nvCxnSpPr>
        <p:spPr>
          <a:xfrm>
            <a:off x="3004446" y="6363730"/>
            <a:ext cx="2253354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FIZYKI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dycyna lub fizjologia tytułowa">
  <p:cSld name="medycyna lub fizjologia tytułowa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9610" y="3188361"/>
            <a:ext cx="3324056" cy="464102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/>
          <p:nvPr/>
        </p:nvSpPr>
        <p:spPr>
          <a:xfrm>
            <a:off x="2948840" y="6363730"/>
            <a:ext cx="5175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MEDYCYNY LUB FIZJOLOGII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36" name="Google Shape;36;p6"/>
          <p:cNvCxnSpPr/>
          <p:nvPr/>
        </p:nvCxnSpPr>
        <p:spPr>
          <a:xfrm>
            <a:off x="3004446" y="6363730"/>
            <a:ext cx="2253354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dycyna lub fizjologia - body">
  <p:cSld name="medycyna lub fizjologia -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>
            <a:off x="2948840" y="6363730"/>
            <a:ext cx="5175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MEDYCYNY LUB FIZJOLOGII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39" name="Google Shape;39;p7"/>
          <p:cNvCxnSpPr/>
          <p:nvPr/>
        </p:nvCxnSpPr>
        <p:spPr>
          <a:xfrm>
            <a:off x="822960" y="6363730"/>
            <a:ext cx="4434840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" name="Google Shape;4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620" y="5868871"/>
            <a:ext cx="919705" cy="85998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zyka body">
  <p:cSld name="fizyka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8"/>
          <p:cNvCxnSpPr/>
          <p:nvPr/>
        </p:nvCxnSpPr>
        <p:spPr>
          <a:xfrm>
            <a:off x="944877" y="6363730"/>
            <a:ext cx="4312923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82841">
            <a:off x="190757" y="5939289"/>
            <a:ext cx="754120" cy="77157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FIZYKI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mia tytułowa">
  <p:cSld name="chemia tytułowa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9"/>
          <p:cNvCxnSpPr/>
          <p:nvPr/>
        </p:nvCxnSpPr>
        <p:spPr>
          <a:xfrm>
            <a:off x="3004446" y="6363730"/>
            <a:ext cx="2253354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998753">
            <a:off x="-661849" y="3910570"/>
            <a:ext cx="3865859" cy="344235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CHEMII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mia body">
  <p:cSld name="chemia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CHEMII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56" name="Google Shape;56;p10"/>
          <p:cNvCxnSpPr/>
          <p:nvPr/>
        </p:nvCxnSpPr>
        <p:spPr>
          <a:xfrm>
            <a:off x="944877" y="6363730"/>
            <a:ext cx="4312923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374" y="6185877"/>
            <a:ext cx="1180937" cy="866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tura tytułowa">
  <p:cSld name="literatura tytułow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11"/>
          <p:cNvCxnSpPr/>
          <p:nvPr/>
        </p:nvCxnSpPr>
        <p:spPr>
          <a:xfrm>
            <a:off x="3004446" y="6363730"/>
            <a:ext cx="2253354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" name="Google Shape;60;p11"/>
          <p:cNvSpPr txBox="1"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43440">
            <a:off x="-412554" y="3706280"/>
            <a:ext cx="3164582" cy="410485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LITERATURY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 b="0" i="0" u="none" strike="noStrike" cap="none">
                <a:solidFill>
                  <a:srgbClr val="0A125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57720" y="2014472"/>
            <a:ext cx="10363200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Font typeface="Arial"/>
              <a:buNone/>
              <a:defRPr sz="2000" b="0" i="0" u="none" strike="noStrike" cap="none">
                <a:solidFill>
                  <a:srgbClr val="0A125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699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18"/>
              <a:buFont typeface="Play"/>
              <a:buNone/>
              <a:defRPr sz="1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0594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18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pic>
        <p:nvPicPr>
          <p:cNvPr id="8" name="Google Shape;8;p1" descr="Obraz zawierający tekst&#10;&#10;Opis wygenerowany automatycznie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110204" y="5894208"/>
            <a:ext cx="1901826" cy="74264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1618" y="2903812"/>
            <a:ext cx="4546075" cy="180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0531" y="689036"/>
            <a:ext cx="3328902" cy="260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249613">
            <a:off x="-2693993" y="1577373"/>
            <a:ext cx="5651500" cy="58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2"/>
          <p:cNvSpPr txBox="1"/>
          <p:nvPr/>
        </p:nvSpPr>
        <p:spPr>
          <a:xfrm>
            <a:off x="3673166" y="4987401"/>
            <a:ext cx="58818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rgbClr val="FF2800"/>
                </a:solidFill>
                <a:latin typeface="Raleway"/>
                <a:ea typeface="Raleway"/>
                <a:cs typeface="Raleway"/>
                <a:sym typeface="Raleway"/>
              </a:rPr>
              <a:t>Nagroda Nobla w dziedzinie fizyki</a:t>
            </a:r>
            <a:endParaRPr sz="2400" b="1">
              <a:solidFill>
                <a:srgbClr val="FF28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3" name="Google Shape;113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258079" y="-1008774"/>
            <a:ext cx="4461291" cy="31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3058164" y="701544"/>
            <a:ext cx="7997763" cy="545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r>
              <a:rPr lang="pl-PL" sz="1400" b="1" dirty="0"/>
              <a:t>Zadania / scenariusze lekcji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400" b="1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400" b="1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400" b="1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dirty="0"/>
          </a:p>
        </p:txBody>
      </p:sp>
      <p:pic>
        <p:nvPicPr>
          <p:cNvPr id="152" name="Google Shape;15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8079" y="-1008774"/>
            <a:ext cx="4461291" cy="31525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51;p28">
                <a:extLst>
                  <a:ext uri="{FF2B5EF4-FFF2-40B4-BE49-F238E27FC236}">
                    <a16:creationId xmlns:a16="http://schemas.microsoft.com/office/drawing/2014/main" id="{7E97DD40-C878-00AF-08E8-9E1CC1BD12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8193" y="1126663"/>
                <a:ext cx="10216055" cy="54549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A1251"/>
                  </a:buClr>
                  <a:buSzPts val="1740"/>
                  <a:buFont typeface="Arial"/>
                  <a:buNone/>
                  <a:defRPr sz="2000" b="0" i="0" u="none" strike="noStrike" cap="none">
                    <a:solidFill>
                      <a:srgbClr val="0A125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1pPr>
                <a:lvl2pPr marL="914400" marR="0" lvl="1" indent="-228600" algn="l" rtl="0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566"/>
                  <a:buFont typeface="Play"/>
                  <a:buNone/>
                  <a:defRPr sz="1800" b="0" i="0" u="none" strike="noStrike" cap="none">
                    <a:solidFill>
                      <a:schemeClr val="dk1"/>
                    </a:solidFill>
                    <a:latin typeface="Play"/>
                    <a:ea typeface="Play"/>
                    <a:cs typeface="Play"/>
                    <a:sym typeface="Play"/>
                  </a:defRPr>
                </a:lvl2pPr>
                <a:lvl3pPr marL="1371600" marR="0" lvl="2" indent="-328041" algn="l" rtl="0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566"/>
                  <a:buFont typeface="Arial"/>
                  <a:buChar char="•"/>
                  <a:defRPr sz="1600" b="0" i="0" u="none" strike="noStrike" cap="none">
                    <a:solidFill>
                      <a:schemeClr val="dk1"/>
                    </a:solidFill>
                    <a:latin typeface="Play"/>
                    <a:ea typeface="Play"/>
                    <a:cs typeface="Play"/>
                    <a:sym typeface="Play"/>
                  </a:defRPr>
                </a:lvl3pPr>
                <a:lvl4pPr marL="1828800" marR="0" lvl="3" indent="-228600" algn="l" rtl="0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566"/>
                  <a:buFont typeface="Play"/>
                  <a:buNone/>
                  <a:defRPr sz="1400" b="0" i="0" u="none" strike="noStrike" cap="none">
                    <a:solidFill>
                      <a:schemeClr val="dk1"/>
                    </a:solidFill>
                    <a:latin typeface="Play"/>
                    <a:ea typeface="Play"/>
                    <a:cs typeface="Play"/>
                    <a:sym typeface="Play"/>
                  </a:defRPr>
                </a:lvl4pPr>
                <a:lvl5pPr marL="2286000" marR="0" lvl="4" indent="-328041" algn="l" rtl="0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566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Play"/>
                    <a:ea typeface="Play"/>
                    <a:cs typeface="Play"/>
                    <a:sym typeface="Play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Play"/>
                    <a:ea typeface="Play"/>
                    <a:cs typeface="Play"/>
                    <a:sym typeface="Play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Play"/>
                    <a:ea typeface="Play"/>
                    <a:cs typeface="Play"/>
                    <a:sym typeface="Play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Play"/>
                    <a:ea typeface="Play"/>
                    <a:cs typeface="Play"/>
                    <a:sym typeface="Play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Play"/>
                    <a:ea typeface="Play"/>
                    <a:cs typeface="Play"/>
                    <a:sym typeface="Play"/>
                  </a:defRPr>
                </a:lvl9pPr>
              </a:lstStyle>
              <a:p>
                <a:pPr marL="0" indent="0" algn="just">
                  <a:spcBef>
                    <a:spcPts val="0"/>
                  </a:spcBef>
                  <a:buSzPct val="86999"/>
                </a:pPr>
                <a:r>
                  <a:rPr lang="pl-PL" sz="1200" b="1" dirty="0"/>
                  <a:t>Zadanie 1.</a:t>
                </a: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r>
                  <a:rPr lang="pl-PL" sz="1200" dirty="0"/>
                  <a:t>Maszyna Boltzmanna ma dwa neurony A i B, z następującymi stanami:</a:t>
                </a: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r>
                  <a:rPr lang="pl-PL" sz="1200" dirty="0"/>
                  <a:t>	a) stan neuronu A może przyjmować wartości 1 lub -1</a:t>
                </a: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r>
                  <a:rPr lang="pl-PL" sz="1200" dirty="0"/>
                  <a:t>	b) stan neuronu B może przyjmować wartości 1, 0 lub -1</a:t>
                </a: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r>
                  <a:rPr lang="pl-PL" sz="1200" dirty="0"/>
                  <a:t>1)   Podaj liczbę wszystkich możliwych stanów.</a:t>
                </a: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r>
                  <a:rPr lang="pl-PL" sz="1200" dirty="0"/>
                  <a:t>2) Oblicz energię dla każdego ze znalezionych stanów. Energia stanu zdefiniowana jest w następujący sposób:</a:t>
                </a: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r>
                  <a:rPr lang="pl-PL" sz="1200" dirty="0"/>
                  <a:t>					E(A ,B) = -A </a:t>
                </a:r>
                <a14:m>
                  <m:oMath xmlns:m="http://schemas.openxmlformats.org/officeDocument/2006/math">
                    <m:r>
                      <a:rPr lang="pl-PL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pl-PL" sz="1200" dirty="0"/>
                  <a:t> B</a:t>
                </a:r>
                <a:endParaRPr lang="pl-PL" sz="1200" b="1" dirty="0"/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r>
                  <a:rPr lang="pl-PL" sz="1200" b="1" dirty="0"/>
                  <a:t>Zadanie 2.</a:t>
                </a: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r>
                  <a:rPr lang="pl-PL" sz="1200" b="0" i="0" u="none" strike="noStrike" dirty="0">
                    <a:solidFill>
                      <a:srgbClr val="002060"/>
                    </a:solidFill>
                    <a:effectLst/>
                  </a:rPr>
                  <a:t>Wyznaczcie złożoność maszyny Boltzmanna, która definiowana jest jako liczba pętli. </a:t>
                </a: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r>
                  <a:rPr lang="pl-PL" sz="1200" b="0" i="0" u="none" strike="noStrike" dirty="0">
                    <a:solidFill>
                      <a:srgbClr val="002060"/>
                    </a:solidFill>
                    <a:effectLst/>
                  </a:rPr>
                  <a:t>Ograniczcie się tylko do pętli o długości 3.</a:t>
                </a: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endParaRPr lang="pl-PL" sz="1200" dirty="0">
                  <a:solidFill>
                    <a:srgbClr val="002060"/>
                  </a:solidFill>
                </a:endParaRPr>
              </a:p>
              <a:p>
                <a:pPr marL="0" indent="0">
                  <a:spcBef>
                    <a:spcPts val="0"/>
                  </a:spcBef>
                  <a:buSzPct val="86999"/>
                </a:pPr>
                <a:r>
                  <a:rPr lang="pl-PL" sz="1200" b="1" dirty="0"/>
                  <a:t>Zadanie 3.</a:t>
                </a:r>
                <a:br>
                  <a:rPr lang="pl-PL" sz="1200" b="1" dirty="0"/>
                </a:br>
                <a:r>
                  <a:rPr lang="pl-PL" sz="1200" dirty="0"/>
                  <a:t>Oblicz różnicę między najwyższą, a najniższą energią stanu neuronowego na podstawie zadania pierwszego. </a:t>
                </a: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endParaRPr lang="pl-PL" sz="1200" b="1" dirty="0"/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endParaRPr lang="pl-PL" sz="1200" b="0" i="0" u="none" strike="noStrike" dirty="0">
                  <a:solidFill>
                    <a:srgbClr val="002060"/>
                  </a:solidFill>
                  <a:effectLst/>
                </a:endParaRP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endParaRPr lang="pl-PL" sz="1200" b="0" i="0" u="none" strike="noStrike" dirty="0">
                  <a:solidFill>
                    <a:srgbClr val="002060"/>
                  </a:solidFill>
                  <a:effectLst/>
                </a:endParaRP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endParaRPr lang="pl-PL" sz="1200" b="0" i="0" u="none" strike="noStrike" dirty="0">
                  <a:solidFill>
                    <a:srgbClr val="002060"/>
                  </a:solidFill>
                  <a:effectLst/>
                </a:endParaRP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endParaRPr lang="pl-PL" sz="1200" b="0" i="0" u="none" strike="noStrike" dirty="0">
                  <a:solidFill>
                    <a:srgbClr val="002060"/>
                  </a:solidFill>
                  <a:effectLst/>
                </a:endParaRP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endParaRPr lang="pl-PL" sz="1200" b="0" i="0" u="none" strike="noStrike" dirty="0">
                  <a:solidFill>
                    <a:srgbClr val="002060"/>
                  </a:solidFill>
                  <a:effectLst/>
                </a:endParaRP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r>
                  <a:rPr lang="pl-PL" sz="1200" b="1" dirty="0"/>
                  <a:t>Praca domowa</a:t>
                </a:r>
                <a:endParaRPr lang="pl-PL" sz="1200" b="1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r>
                  <a:rPr lang="pl-PL" sz="1200" b="0" i="0" u="none" strike="noStrike" dirty="0">
                    <a:solidFill>
                      <a:srgbClr val="002060"/>
                    </a:solidFill>
                    <a:effectLst/>
                  </a:rPr>
                  <a:t>Zastanów się, jakie ma znaczenie przyznanie Nagrody Nobla za badania </a:t>
                </a: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r>
                  <a:rPr lang="pl-PL" sz="1200" b="0" i="0" u="none" strike="noStrike" dirty="0">
                    <a:solidFill>
                      <a:srgbClr val="002060"/>
                    </a:solidFill>
                    <a:effectLst/>
                  </a:rPr>
                  <a:t>związane z sztuczną inteligencją. Jakie mogą być wady i zalety tych odkryć dla przyszłości nauki i technologii?</a:t>
                </a: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endParaRPr lang="pl-PL" sz="1200" dirty="0">
                  <a:solidFill>
                    <a:srgbClr val="002060"/>
                  </a:solidFill>
                </a:endParaRP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endParaRPr lang="pl-PL" sz="1200" b="0" i="0" u="none" strike="noStrike" dirty="0">
                  <a:solidFill>
                    <a:srgbClr val="002060"/>
                  </a:solidFill>
                  <a:effectLst/>
                </a:endParaRP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endParaRPr lang="pl-PL" sz="1200" dirty="0"/>
              </a:p>
            </p:txBody>
          </p:sp>
        </mc:Choice>
        <mc:Fallback xmlns="">
          <p:sp>
            <p:nvSpPr>
              <p:cNvPr id="2" name="Google Shape;151;p28">
                <a:extLst>
                  <a:ext uri="{FF2B5EF4-FFF2-40B4-BE49-F238E27FC236}">
                    <a16:creationId xmlns:a16="http://schemas.microsoft.com/office/drawing/2014/main" id="{7E97DD40-C878-00AF-08E8-9E1CC1BD1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193" y="1126663"/>
                <a:ext cx="10216055" cy="5454911"/>
              </a:xfrm>
              <a:prstGeom prst="rect">
                <a:avLst/>
              </a:prstGeom>
              <a:blipFill>
                <a:blip r:embed="rId4"/>
                <a:stretch>
                  <a:fillRect l="-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az 2">
            <a:extLst>
              <a:ext uri="{FF2B5EF4-FFF2-40B4-BE49-F238E27FC236}">
                <a16:creationId xmlns:a16="http://schemas.microsoft.com/office/drawing/2014/main" id="{9D0E9A83-F791-B823-D16A-AFE132DC8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5849" y="3976189"/>
            <a:ext cx="2186151" cy="198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1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62A6BC15-37A0-4F32-22AE-78EA56428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>
            <a:extLst>
              <a:ext uri="{FF2B5EF4-FFF2-40B4-BE49-F238E27FC236}">
                <a16:creationId xmlns:a16="http://schemas.microsoft.com/office/drawing/2014/main" id="{DAF24D31-5711-B4A7-C3B9-5DF119776E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58164" y="701544"/>
            <a:ext cx="7997763" cy="545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r>
              <a:rPr lang="pl-PL" sz="1400" b="1" dirty="0"/>
              <a:t>Zadania / scenariusze lekcji (odpowiedzi)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400" b="1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400" b="1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400" b="1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dirty="0"/>
          </a:p>
        </p:txBody>
      </p:sp>
      <p:pic>
        <p:nvPicPr>
          <p:cNvPr id="152" name="Google Shape;152;p28">
            <a:extLst>
              <a:ext uri="{FF2B5EF4-FFF2-40B4-BE49-F238E27FC236}">
                <a16:creationId xmlns:a16="http://schemas.microsoft.com/office/drawing/2014/main" id="{C1311E95-E610-F760-26E7-E16A944FDB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8079" y="-1008774"/>
            <a:ext cx="4461291" cy="31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1;p28">
            <a:extLst>
              <a:ext uri="{FF2B5EF4-FFF2-40B4-BE49-F238E27FC236}">
                <a16:creationId xmlns:a16="http://schemas.microsoft.com/office/drawing/2014/main" id="{59C36623-C036-1F78-EF89-68FF44B82CED}"/>
              </a:ext>
            </a:extLst>
          </p:cNvPr>
          <p:cNvSpPr txBox="1">
            <a:spLocks/>
          </p:cNvSpPr>
          <p:nvPr/>
        </p:nvSpPr>
        <p:spPr>
          <a:xfrm>
            <a:off x="2228193" y="1126663"/>
            <a:ext cx="10216055" cy="545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Font typeface="Arial"/>
              <a:buNone/>
              <a:defRPr sz="2000" b="0" i="0" u="none" strike="noStrike" cap="none">
                <a:solidFill>
                  <a:srgbClr val="0A125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2804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Play"/>
              <a:buNone/>
              <a:defRPr sz="1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2804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 algn="just">
              <a:spcBef>
                <a:spcPts val="0"/>
              </a:spcBef>
              <a:buSzPct val="86999"/>
            </a:pPr>
            <a:r>
              <a:rPr lang="pl-PL" sz="1400" b="1" dirty="0"/>
              <a:t>Zadanie 1. - wyjaśnienie</a:t>
            </a:r>
          </a:p>
          <a:p>
            <a:pPr marL="0" indent="0" algn="just">
              <a:spcBef>
                <a:spcPts val="0"/>
              </a:spcBef>
              <a:buSzPct val="86999"/>
            </a:pPr>
            <a:r>
              <a:rPr lang="pl-PL" sz="1400" dirty="0"/>
              <a:t>1. Liczba możliwych stanów neuronowych wynosi 6, są to:</a:t>
            </a:r>
          </a:p>
          <a:p>
            <a:pPr marL="0" indent="0" algn="just">
              <a:spcBef>
                <a:spcPts val="0"/>
              </a:spcBef>
              <a:buSzPct val="86999"/>
            </a:pPr>
            <a:r>
              <a:rPr lang="pl-PL" sz="1400" dirty="0"/>
              <a:t>(-1,-1), (-1,0), (-1,1), (1,-1), (1,0), (1,1)</a:t>
            </a:r>
          </a:p>
          <a:p>
            <a:pPr marL="0" indent="0" algn="just">
              <a:spcBef>
                <a:spcPts val="0"/>
              </a:spcBef>
              <a:buSzPct val="86999"/>
            </a:pPr>
            <a:endParaRPr lang="pl-PL" sz="1400" dirty="0"/>
          </a:p>
          <a:p>
            <a:pPr marL="0" indent="0" algn="just">
              <a:spcBef>
                <a:spcPts val="0"/>
              </a:spcBef>
              <a:buSzPct val="86999"/>
            </a:pPr>
            <a:r>
              <a:rPr lang="pl-PL" sz="1400" dirty="0"/>
              <a:t>2. Dla stanów (-1,1), (1,-1) energia E wynosi 1, stany (-1,-1), (1,1) mają energię równą -1, a stany (-1,0), (1,0) mają </a:t>
            </a:r>
          </a:p>
          <a:p>
            <a:pPr marL="0" indent="0" algn="just">
              <a:spcBef>
                <a:spcPts val="0"/>
              </a:spcBef>
              <a:buSzPct val="86999"/>
            </a:pPr>
            <a:r>
              <a:rPr lang="pl-PL" sz="1400" dirty="0"/>
              <a:t>energię równą 0. </a:t>
            </a:r>
          </a:p>
          <a:p>
            <a:pPr marL="0" indent="0" algn="just">
              <a:spcBef>
                <a:spcPts val="0"/>
              </a:spcBef>
              <a:buSzPct val="86999"/>
            </a:pPr>
            <a:endParaRPr lang="pl-PL" sz="1400" b="1" dirty="0"/>
          </a:p>
          <a:p>
            <a:pPr marL="0" indent="0" algn="just">
              <a:spcBef>
                <a:spcPts val="0"/>
              </a:spcBef>
              <a:buSzPct val="86999"/>
            </a:pPr>
            <a:r>
              <a:rPr lang="pl-PL" sz="1400" b="1" dirty="0"/>
              <a:t>Zadanie 2. - wyjaśnienie</a:t>
            </a:r>
          </a:p>
          <a:p>
            <a:pPr marL="0" indent="0" algn="just">
              <a:spcBef>
                <a:spcPts val="0"/>
              </a:spcBef>
              <a:buSzPct val="86999"/>
            </a:pPr>
            <a:r>
              <a:rPr lang="pl-PL" sz="1400" dirty="0"/>
              <a:t>Możliwe pętle o długości 3 to:  (1,2,3), (1,2,4), (1,2,5), (2,3,4), (2,3,5), (2,3,1), (3,4,5), (3,5,1), (4,5,1), (4,5,2).</a:t>
            </a:r>
          </a:p>
          <a:p>
            <a:pPr marL="0" indent="0" algn="just">
              <a:spcBef>
                <a:spcPts val="0"/>
              </a:spcBef>
              <a:buSzPct val="86999"/>
            </a:pPr>
            <a:r>
              <a:rPr lang="pl-PL" sz="1400" b="0" i="0" u="none" strike="noStrike" dirty="0">
                <a:solidFill>
                  <a:srgbClr val="002060"/>
                </a:solidFill>
                <a:effectLst/>
              </a:rPr>
              <a:t>Zatem złożoność maszyny Bol</a:t>
            </a:r>
            <a:r>
              <a:rPr lang="pl-PL" sz="1400" dirty="0">
                <a:solidFill>
                  <a:srgbClr val="002060"/>
                </a:solidFill>
              </a:rPr>
              <a:t>tzmanna wynosi 10.</a:t>
            </a:r>
          </a:p>
          <a:p>
            <a:pPr marL="0" indent="0" algn="just">
              <a:spcBef>
                <a:spcPts val="0"/>
              </a:spcBef>
              <a:buSzPct val="86999"/>
            </a:pPr>
            <a:endParaRPr lang="pl-PL" sz="1400" b="0" i="0" u="none" strike="noStrike" dirty="0">
              <a:solidFill>
                <a:srgbClr val="002060"/>
              </a:solidFill>
              <a:effectLst/>
            </a:endParaRPr>
          </a:p>
          <a:p>
            <a:pPr marL="0" indent="0" algn="just">
              <a:spcBef>
                <a:spcPts val="0"/>
              </a:spcBef>
              <a:buSzPct val="86999"/>
            </a:pPr>
            <a:r>
              <a:rPr lang="pl-PL" sz="1400" b="1" dirty="0">
                <a:solidFill>
                  <a:srgbClr val="002060"/>
                </a:solidFill>
              </a:rPr>
              <a:t>Zadanie 3. - wyjaśnienie</a:t>
            </a:r>
            <a:endParaRPr lang="pl-PL" sz="1400" b="1" i="0" u="none" strike="noStrike" dirty="0">
              <a:solidFill>
                <a:srgbClr val="002060"/>
              </a:solidFill>
              <a:effectLst/>
            </a:endParaRPr>
          </a:p>
          <a:p>
            <a:pPr marL="0" indent="0" algn="just">
              <a:spcBef>
                <a:spcPts val="0"/>
              </a:spcBef>
              <a:buSzPct val="86999"/>
            </a:pPr>
            <a:r>
              <a:rPr lang="pl-PL" sz="1400" dirty="0"/>
              <a:t>Odpowiedź: (symbol delta) E = 2</a:t>
            </a:r>
            <a:endParaRPr lang="pl-PL" sz="1400" b="0" i="0" u="none" strike="noStrike" dirty="0">
              <a:solidFill>
                <a:srgbClr val="002060"/>
              </a:solidFill>
              <a:effectLst/>
            </a:endParaRPr>
          </a:p>
          <a:p>
            <a:pPr marL="0" indent="0" algn="just">
              <a:spcBef>
                <a:spcPts val="0"/>
              </a:spcBef>
              <a:buSzPct val="86999"/>
            </a:pPr>
            <a:endParaRPr lang="pl-PL" sz="1400" b="0" i="0" u="none" strike="noStrike" dirty="0">
              <a:solidFill>
                <a:srgbClr val="002060"/>
              </a:solidFill>
              <a:effectLst/>
            </a:endParaRPr>
          </a:p>
          <a:p>
            <a:pPr marL="0" indent="0" algn="just">
              <a:spcBef>
                <a:spcPts val="0"/>
              </a:spcBef>
              <a:buSzPct val="86999"/>
            </a:pPr>
            <a:endParaRPr lang="pl-PL" sz="1400" b="0" i="0" u="none" strike="noStrike" dirty="0">
              <a:solidFill>
                <a:srgbClr val="002060"/>
              </a:solidFill>
              <a:effectLst/>
            </a:endParaRPr>
          </a:p>
          <a:p>
            <a:pPr marL="0" indent="0" algn="just">
              <a:spcBef>
                <a:spcPts val="0"/>
              </a:spcBef>
              <a:buSzPct val="86999"/>
            </a:pPr>
            <a:endParaRPr lang="pl-PL" sz="1400" b="1" dirty="0"/>
          </a:p>
          <a:p>
            <a:pPr marL="0" indent="0" algn="just">
              <a:spcBef>
                <a:spcPts val="0"/>
              </a:spcBef>
              <a:buSzPct val="86999"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AF7AA77-E9E2-3E25-18D9-32E83CCD1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045" y="3854118"/>
            <a:ext cx="2352116" cy="213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93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2238356" y="701544"/>
            <a:ext cx="9407105" cy="545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r>
              <a:rPr lang="pl-PL" sz="1400" b="1" dirty="0"/>
              <a:t>Bibliografia</a:t>
            </a:r>
          </a:p>
          <a:p>
            <a:pPr marL="0" indent="0" algn="just">
              <a:spcBef>
                <a:spcPts val="0"/>
              </a:spcBef>
              <a:buSzPct val="86999"/>
            </a:pPr>
            <a:r>
              <a:rPr lang="pl-PL" sz="1400" dirty="0"/>
              <a:t>[1] https://www.nobelprize.org/prizes/physics/2024/summary/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400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r>
              <a:rPr lang="pl-PL" sz="1400" dirty="0"/>
              <a:t>[2]https://phys.org/news/2024-10-nobel-prize-physics-awarded-discoveries.html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400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400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r>
              <a:rPr lang="pl-PL" sz="1400" b="1" dirty="0"/>
              <a:t>O autorach</a:t>
            </a:r>
          </a:p>
          <a:p>
            <a:pPr marL="0" indent="0" algn="just">
              <a:spcBef>
                <a:spcPts val="0"/>
              </a:spcBef>
              <a:buSzPct val="86999"/>
            </a:pPr>
            <a:r>
              <a:rPr lang="pl-PL" sz="1400" dirty="0"/>
              <a:t>Nazywam się Patrycja Chuchała i jestem doktorantką Szkoły Doktorskiej Nauk Ścisłych </a:t>
            </a:r>
            <a:br>
              <a:rPr lang="pl-PL" sz="1400" dirty="0"/>
            </a:br>
            <a:r>
              <a:rPr lang="pl-PL" sz="1400" dirty="0"/>
              <a:t>i Przyrodniczych Uniwersytetu Warszawskiego. Doktorat wykonuję w Zakładzie Fizyki Jądrowej na Wydziale Fizyki UW. Promotorami mojej pracy są dr hab. Agnieszka </a:t>
            </a:r>
            <a:r>
              <a:rPr lang="pl-PL" sz="1400" dirty="0" err="1"/>
              <a:t>Korgul</a:t>
            </a:r>
            <a:r>
              <a:rPr lang="pl-PL" sz="1400" dirty="0"/>
              <a:t>, prof. ucz. oraz </a:t>
            </a:r>
            <a:br>
              <a:rPr lang="pl-PL" sz="1400" dirty="0"/>
            </a:br>
            <a:r>
              <a:rPr lang="pl-PL" sz="1400" dirty="0"/>
              <a:t>dr Urszula Kaźmierczak. Tematem mojej rozprawy doktorskiej jest </a:t>
            </a:r>
            <a:r>
              <a:rPr lang="pl-PL" sz="1400" dirty="0">
                <a:latin typeface="Raleway" pitchFamily="2" charset="-18"/>
              </a:rPr>
              <a:t>„</a:t>
            </a:r>
            <a:r>
              <a:rPr lang="pl-PL" sz="1400" kern="100" dirty="0">
                <a:effectLst/>
                <a:latin typeface="Raleway" pitchFamily="2" charset="-18"/>
                <a:ea typeface="AR PL SungtiL GB"/>
                <a:cs typeface="Lohit Devanagari"/>
              </a:rPr>
              <a:t>Badanie wpływu różnych sposobów deponowania dawki promieniowania z akceleratorów medycznych na odpowiedź biologiczną trójwymiarowych hodowli komórek glejaka</a:t>
            </a:r>
            <a:r>
              <a:rPr lang="pl-PL" sz="1400" kern="100" dirty="0">
                <a:latin typeface="Raleway" pitchFamily="2" charset="-18"/>
                <a:ea typeface="AR PL SungtiL GB"/>
                <a:cs typeface="Lohit Devanagari"/>
              </a:rPr>
              <a:t>”. </a:t>
            </a:r>
          </a:p>
          <a:p>
            <a:pPr marL="0" indent="0" algn="just">
              <a:spcBef>
                <a:spcPts val="0"/>
              </a:spcBef>
              <a:buSzPct val="86999"/>
            </a:pPr>
            <a:endParaRPr lang="pl-PL" sz="1400" kern="100" dirty="0">
              <a:latin typeface="Raleway" pitchFamily="2" charset="-18"/>
              <a:ea typeface="AR PL SungtiL GB"/>
              <a:cs typeface="Lohit Devanagari"/>
            </a:endParaRPr>
          </a:p>
          <a:p>
            <a:pPr marL="0" indent="0" algn="just">
              <a:spcBef>
                <a:spcPts val="0"/>
              </a:spcBef>
              <a:buSzPct val="86999"/>
            </a:pPr>
            <a:r>
              <a:rPr lang="pl-PL" sz="1400" kern="100" dirty="0">
                <a:latin typeface="Raleway" pitchFamily="2" charset="-18"/>
                <a:ea typeface="AR PL SungtiL GB"/>
                <a:cs typeface="Lohit Devanagari"/>
              </a:rPr>
              <a:t>Nazywam się Artur Krawczyk i jestem doktorantem </a:t>
            </a:r>
            <a:r>
              <a:rPr lang="pl-PL" sz="1400" dirty="0"/>
              <a:t>Szkoły Doktorskiej Nauk Ścisłych </a:t>
            </a:r>
            <a:br>
              <a:rPr lang="pl-PL" sz="1400" dirty="0"/>
            </a:br>
            <a:r>
              <a:rPr lang="pl-PL" sz="1400" dirty="0"/>
              <a:t>i Przyrodniczych Uniwersytetu Warszawskiego. Moim promotorem jest prof. dr hab. Krzysztof Meissner. Tematem mojej pracy jest „Konforemna Kosmologia Cykliczna”.  </a:t>
            </a:r>
            <a:endParaRPr lang="pl-PL" sz="1400" dirty="0">
              <a:latin typeface="Raleway" pitchFamily="2" charset="-18"/>
            </a:endParaRPr>
          </a:p>
          <a:p>
            <a:pPr marL="0" lvl="0" indent="0" algn="just">
              <a:spcBef>
                <a:spcPts val="0"/>
              </a:spcBef>
              <a:buSzPct val="86999"/>
            </a:pPr>
            <a:endParaRPr lang="pl-PL" dirty="0"/>
          </a:p>
        </p:txBody>
      </p:sp>
      <p:pic>
        <p:nvPicPr>
          <p:cNvPr id="152" name="Google Shape;15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8079" y="-1008774"/>
            <a:ext cx="4461291" cy="315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63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5EE362-A001-434E-9B93-EE843347E33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877839" y="3429000"/>
            <a:ext cx="2436316" cy="1804561"/>
          </a:xfrm>
        </p:spPr>
        <p:txBody>
          <a:bodyPr>
            <a:normAutofit/>
          </a:bodyPr>
          <a:lstStyle/>
          <a:p>
            <a:pPr algn="ctr"/>
            <a:r>
              <a:rPr lang="pl-PL" sz="1600" dirty="0"/>
              <a:t>Partner wydarzenia: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89AEB7-AC60-4385-8EE5-20A8DF7B7C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931" y="1339619"/>
            <a:ext cx="4682133" cy="131649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60BD6C6-9F01-44E5-922C-222818942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60" y="4071257"/>
            <a:ext cx="2008077" cy="82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0707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489261" y="1148012"/>
            <a:ext cx="3826261" cy="7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3200"/>
              <a:buFont typeface="Bree Serif"/>
              <a:buNone/>
            </a:pPr>
            <a:r>
              <a:rPr lang="pl-PL" sz="3200"/>
              <a:t>Alfred Nobel</a:t>
            </a:r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489261" y="1887826"/>
            <a:ext cx="10494690" cy="42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566"/>
              <a:buNone/>
            </a:pPr>
            <a:r>
              <a:rPr lang="pl-PL" sz="1800" b="1"/>
              <a:t>21 X 1833 Sztokholm – 10 XII 1896 San Remo 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566"/>
              <a:buNone/>
            </a:pPr>
            <a:r>
              <a:rPr lang="pl-PL" sz="1800"/>
              <a:t>Zajmował się wynalazkami o znaczeniu militarnym, takimi jak </a:t>
            </a:r>
            <a:r>
              <a:rPr lang="pl-PL" sz="1800" b="1"/>
              <a:t>dynamit i proch bezdymny</a:t>
            </a:r>
            <a:r>
              <a:rPr lang="pl-PL" sz="1800"/>
              <a:t>. Prowadził także prace m.in. nad: telefonem, bateriami, fonografem, elektrycznymi żarówkami, rozwojem syntetycznego kauczuku, skóry, jedwabiu. 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566"/>
              <a:buNone/>
            </a:pPr>
            <a:r>
              <a:rPr lang="pl-PL" sz="1800"/>
              <a:t>Zgromadził majątek szacowany na ok</a:t>
            </a:r>
            <a:r>
              <a:rPr lang="pl-PL" sz="1800" b="1"/>
              <a:t>. 6,5 miliona dolarów</a:t>
            </a:r>
            <a:r>
              <a:rPr lang="pl-PL" sz="1800"/>
              <a:t>. Będąc wynalazcą zajmującym się między innymi odkryciami wykorzystywanymi w działaniach wojennych, zawdzięczał swoje bogactwo w dużej mierze produkcji </a:t>
            </a:r>
            <a:r>
              <a:rPr lang="pl-PL" sz="1800" b="1"/>
              <a:t>„narzędzi śmierci”. </a:t>
            </a:r>
            <a:r>
              <a:rPr lang="pl-PL" sz="1800"/>
              <a:t>Stanowiło to dla Nobla poważny problem moralny. Na wynalazcy głęboko odcisnęła się także osobista tragedia. W wyniku eksplozji nitrogliceryny w należącej do niego fabryce zginął jego brat. 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566"/>
              <a:buNone/>
            </a:pPr>
            <a:r>
              <a:rPr lang="pl-PL" sz="1800"/>
              <a:t>Władał biegle kilkoma językami. Pisywał wiersze, pozostawił niedokończoną powieść.</a:t>
            </a:r>
            <a:br>
              <a:rPr lang="pl-PL" sz="1800"/>
            </a:br>
            <a:r>
              <a:rPr lang="pl-PL" sz="1800" b="1"/>
              <a:t>Był pacyfistą. Wierzył w dobroczynną rolę nauki i postępu technicznego.</a:t>
            </a:r>
            <a:endParaRPr/>
          </a:p>
        </p:txBody>
      </p:sp>
      <p:pic>
        <p:nvPicPr>
          <p:cNvPr id="120" name="Google Shape;12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8079" y="-1008774"/>
            <a:ext cx="4461291" cy="31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489261" y="1148012"/>
            <a:ext cx="3826261" cy="7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3200"/>
              <a:buFont typeface="Bree Serif"/>
              <a:buNone/>
            </a:pPr>
            <a:r>
              <a:rPr lang="pl-PL" sz="3200"/>
              <a:t>Nagroda Nobla</a:t>
            </a: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489261" y="1887826"/>
            <a:ext cx="10494690" cy="42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</a:pPr>
            <a:r>
              <a:rPr lang="pl-PL" b="1"/>
              <a:t>Czy wiecie, jak wyglądały początki tego wyróżnienia?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</a:pPr>
            <a:r>
              <a:rPr lang="pl-PL"/>
              <a:t>Wszystko zaczęło się od </a:t>
            </a:r>
            <a:r>
              <a:rPr lang="pl-PL" b="1"/>
              <a:t>testamentu Alfreda Nobla</a:t>
            </a:r>
            <a:r>
              <a:rPr lang="pl-PL"/>
              <a:t>, zatwierdzonego 27 listopada 1895 roku. Na poznanie treści ostatniej woli wynalazcy dynamitu świat musiał poczekać jeszcze ponad rok. Po śmierci Nobla w 1896 roku, ku oburzeniu jego rodziny, okazało się, że szwedzki chemik zdecydował się </a:t>
            </a:r>
            <a:r>
              <a:rPr lang="pl-PL" b="1"/>
              <a:t>przeznaczyć cały swój majątek na ufundowanie nagrody</a:t>
            </a:r>
            <a:r>
              <a:rPr lang="pl-PL"/>
              <a:t>, którą dzisiaj znamy właśnie jako Nagrodę Nobla. 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</a:pPr>
            <a:r>
              <a:rPr lang="pl-PL"/>
              <a:t>Zgodnie z wolą Nobla, wyróżnienie to miało trafiać do rąk osób, których osiągnięcia miały </a:t>
            </a:r>
            <a:r>
              <a:rPr lang="pl-PL" b="1"/>
              <a:t>niebagatelne znaczenie dla dobra ludzkości</a:t>
            </a:r>
            <a:r>
              <a:rPr lang="pl-PL"/>
              <a:t>. </a:t>
            </a:r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8079" y="-1008774"/>
            <a:ext cx="4461291" cy="31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489260" y="1148012"/>
            <a:ext cx="5139379" cy="7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100000"/>
              <a:buFont typeface="Bree Serif"/>
              <a:buNone/>
            </a:pPr>
            <a:r>
              <a:rPr lang="pl-PL" sz="3200" dirty="0"/>
              <a:t>Pięć czy sześć Nagród Nobla?</a:t>
            </a:r>
            <a:endParaRPr dirty="0"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489261" y="1887826"/>
            <a:ext cx="10494690" cy="42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7000"/>
              <a:buNone/>
            </a:pPr>
            <a:r>
              <a:rPr lang="pl-PL" b="1">
                <a:latin typeface="Arial"/>
                <a:ea typeface="Arial"/>
                <a:cs typeface="Arial"/>
                <a:sym typeface="Arial"/>
              </a:rPr>
              <a:t>W ilu dziedzinach przyznaje się to wyróżnienie?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ct val="87000"/>
              <a:buNone/>
            </a:pPr>
            <a:br>
              <a:rPr lang="pl-PL">
                <a:latin typeface="Arial"/>
                <a:ea typeface="Arial"/>
                <a:cs typeface="Arial"/>
                <a:sym typeface="Arial"/>
              </a:rPr>
            </a:br>
            <a:r>
              <a:rPr lang="pl-PL">
                <a:latin typeface="Arial"/>
                <a:ea typeface="Arial"/>
                <a:cs typeface="Arial"/>
                <a:sym typeface="Arial"/>
              </a:rPr>
              <a:t>Nagrodę Nobla przyznaje się w sześciu dziedzinach: </a:t>
            </a:r>
            <a:r>
              <a:rPr lang="pl-PL" b="1">
                <a:latin typeface="Arial"/>
                <a:ea typeface="Arial"/>
                <a:cs typeface="Arial"/>
                <a:sym typeface="Arial"/>
              </a:rPr>
              <a:t>fizyki, chemii, fizjologii lub medycyny, literatury i nauk ekonomicznych</a:t>
            </a:r>
            <a:r>
              <a:rPr lang="pl-PL">
                <a:latin typeface="Arial"/>
                <a:ea typeface="Arial"/>
                <a:cs typeface="Arial"/>
                <a:sym typeface="Arial"/>
              </a:rPr>
              <a:t>. Do tego należy doliczyć także </a:t>
            </a:r>
            <a:r>
              <a:rPr lang="pl-PL" b="1">
                <a:latin typeface="Arial"/>
                <a:ea typeface="Arial"/>
                <a:cs typeface="Arial"/>
                <a:sym typeface="Arial"/>
              </a:rPr>
              <a:t>Pokojową Nagrodę Nobla</a:t>
            </a:r>
            <a:r>
              <a:rPr lang="pl-PL">
                <a:latin typeface="Arial"/>
                <a:ea typeface="Arial"/>
                <a:cs typeface="Arial"/>
                <a:sym typeface="Arial"/>
              </a:rPr>
              <a:t> przyznawaną przez Norweski Komitet Noblowski. 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ct val="87000"/>
              <a:buNone/>
            </a:pPr>
            <a:br>
              <a:rPr lang="pl-PL">
                <a:latin typeface="Arial"/>
                <a:ea typeface="Arial"/>
                <a:cs typeface="Arial"/>
                <a:sym typeface="Arial"/>
              </a:rPr>
            </a:br>
            <a:r>
              <a:rPr lang="pl-PL">
                <a:latin typeface="Arial"/>
                <a:ea typeface="Arial"/>
                <a:cs typeface="Arial"/>
                <a:sym typeface="Arial"/>
              </a:rPr>
              <a:t>Co ciekawe, w swoim testamencie Nobel wspomniał </a:t>
            </a:r>
            <a:r>
              <a:rPr lang="pl-PL" b="1">
                <a:latin typeface="Arial"/>
                <a:ea typeface="Arial"/>
                <a:cs typeface="Arial"/>
                <a:sym typeface="Arial"/>
              </a:rPr>
              <a:t>jedynie o pięciu dziedzinach</a:t>
            </a:r>
            <a:r>
              <a:rPr lang="pl-PL"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lang="pl-PL">
                <a:latin typeface="Arial"/>
                <a:ea typeface="Arial"/>
                <a:cs typeface="Arial"/>
                <a:sym typeface="Arial"/>
              </a:rPr>
            </a:br>
            <a:r>
              <a:rPr lang="pl-PL">
                <a:latin typeface="Arial"/>
                <a:ea typeface="Arial"/>
                <a:cs typeface="Arial"/>
                <a:sym typeface="Arial"/>
              </a:rPr>
              <a:t>w których miała być przyznawana nagroda. W ostatniej woli Szweda </a:t>
            </a:r>
            <a:r>
              <a:rPr lang="pl-PL" b="1">
                <a:latin typeface="Arial"/>
                <a:ea typeface="Arial"/>
                <a:cs typeface="Arial"/>
                <a:sym typeface="Arial"/>
              </a:rPr>
              <a:t>nie było mowy </a:t>
            </a:r>
            <a:br>
              <a:rPr lang="pl-PL" b="1">
                <a:latin typeface="Arial"/>
                <a:ea typeface="Arial"/>
                <a:cs typeface="Arial"/>
                <a:sym typeface="Arial"/>
              </a:rPr>
            </a:br>
            <a:r>
              <a:rPr lang="pl-PL" b="1">
                <a:latin typeface="Arial"/>
                <a:ea typeface="Arial"/>
                <a:cs typeface="Arial"/>
                <a:sym typeface="Arial"/>
              </a:rPr>
              <a:t>o dziedzinie nauk ekonomicznych</a:t>
            </a:r>
            <a:r>
              <a:rPr lang="pl-PL">
                <a:latin typeface="Arial"/>
                <a:ea typeface="Arial"/>
                <a:cs typeface="Arial"/>
                <a:sym typeface="Arial"/>
              </a:rPr>
              <a:t>. Historia wyróżnienia w tej dziedzinie zaczyna się w 1968 roku, gdy </a:t>
            </a:r>
            <a:r>
              <a:rPr lang="pl-PL" b="1">
                <a:latin typeface="Arial"/>
                <a:ea typeface="Arial"/>
                <a:cs typeface="Arial"/>
                <a:sym typeface="Arial"/>
              </a:rPr>
              <a:t>Bank Szwecji przekazał Fundacji Noblowskiej datek</a:t>
            </a:r>
            <a:r>
              <a:rPr lang="pl-PL">
                <a:latin typeface="Arial"/>
                <a:ea typeface="Arial"/>
                <a:cs typeface="Arial"/>
                <a:sym typeface="Arial"/>
              </a:rPr>
              <a:t> potrzebny do ufundowania tej nagrody. Co więcej, oficjalnie nie jest to tak naprawdę Nagroda Nobla, lecz </a:t>
            </a:r>
            <a:r>
              <a:rPr lang="pl-PL" b="1">
                <a:latin typeface="Arial"/>
                <a:ea typeface="Arial"/>
                <a:cs typeface="Arial"/>
                <a:sym typeface="Arial"/>
              </a:rPr>
              <a:t>Nagroda Banku Szwecji im. A. Nobla w dziedzinie nauk ekonomicznych</a:t>
            </a:r>
            <a:r>
              <a:rPr lang="pl-PL"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ct val="87000"/>
              <a:buNone/>
            </a:pPr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8079" y="-1008774"/>
            <a:ext cx="4461291" cy="31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3058165" y="732133"/>
            <a:ext cx="8260323" cy="467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3045"/>
              <a:buNone/>
            </a:pPr>
            <a:r>
              <a:rPr lang="pl-PL" sz="3500" b="1"/>
              <a:t>Nagroda Nobla w dziedzinie fizyki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</a:pPr>
            <a:r>
              <a:rPr lang="pl-PL"/>
              <a:t>Fizyka była </a:t>
            </a:r>
            <a:r>
              <a:rPr lang="pl-PL" b="1"/>
              <a:t>pierwszą z dyscyplin, którą Alfred Nobel wymienił </a:t>
            </a:r>
            <a:br>
              <a:rPr lang="pl-PL" b="1"/>
            </a:br>
            <a:r>
              <a:rPr lang="pl-PL" b="1"/>
              <a:t>w swoim testamencie</a:t>
            </a:r>
            <a:r>
              <a:rPr lang="pl-PL"/>
              <a:t>. Zdaniem licznych specjalistów </a:t>
            </a:r>
            <a:r>
              <a:rPr lang="pl-PL" b="1"/>
              <a:t>potwierdza to jej ówczesny status</a:t>
            </a:r>
            <a:r>
              <a:rPr lang="pl-PL"/>
              <a:t> – </a:t>
            </a:r>
            <a:r>
              <a:rPr lang="pl-PL" b="1"/>
              <a:t>najważniejszej dyscypliny naukowej.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</a:pPr>
            <a:r>
              <a:rPr lang="pl-PL"/>
              <a:t>Nagroda w tej dziedzinie przyznawana jest </a:t>
            </a:r>
            <a:r>
              <a:rPr lang="pl-PL" b="1"/>
              <a:t>od początku trwania konkursu</a:t>
            </a:r>
            <a:r>
              <a:rPr lang="pl-PL"/>
              <a:t>, czyli </a:t>
            </a:r>
            <a:r>
              <a:rPr lang="pl-PL" b="1"/>
              <a:t>od 1901 roku</a:t>
            </a:r>
            <a:r>
              <a:rPr lang="pl-PL"/>
              <a:t>. Pierwszym jej laureatem został </a:t>
            </a:r>
            <a:r>
              <a:rPr lang="pl-PL" b="1"/>
              <a:t>Wilhelm Conrad Röntgen</a:t>
            </a:r>
            <a:r>
              <a:rPr lang="pl-PL"/>
              <a:t> za </a:t>
            </a:r>
            <a:r>
              <a:rPr lang="pl-PL" b="1"/>
              <a:t>odkrycie promieni elektromagnetycznych</a:t>
            </a:r>
            <a:r>
              <a:rPr lang="pl-PL"/>
              <a:t>, które obecnie stanowią </a:t>
            </a:r>
            <a:r>
              <a:rPr lang="pl-PL" b="1"/>
              <a:t>jedno z głównych narzędzi diagnostycznych w medycynie</a:t>
            </a:r>
            <a:r>
              <a:rPr lang="pl-PL"/>
              <a:t>. </a:t>
            </a:r>
            <a:endParaRPr sz="3500"/>
          </a:p>
        </p:txBody>
      </p:sp>
      <p:pic>
        <p:nvPicPr>
          <p:cNvPr id="140" name="Google Shape;14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8079" y="-1008774"/>
            <a:ext cx="4461291" cy="31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3058165" y="780585"/>
            <a:ext cx="7862755" cy="432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</a:pPr>
            <a:r>
              <a:rPr lang="pl-PL" b="1"/>
              <a:t>Kto decyduje o wyborze laureata?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</a:pPr>
            <a:r>
              <a:rPr lang="pl-PL"/>
              <a:t>Nagrodę Nobla w dziedzinie fizyki przyznaje </a:t>
            </a:r>
            <a:r>
              <a:rPr lang="pl-PL" b="1"/>
              <a:t>Królewska Szwedzka Akademia Nauk</a:t>
            </a:r>
            <a:r>
              <a:rPr lang="pl-PL"/>
              <a:t>. W skład Komitetu Noblowskiego wchodzą </a:t>
            </a:r>
            <a:r>
              <a:rPr lang="pl-PL" b="1"/>
              <a:t>członkowie Akademii, którzy pełnią swoją funkcję przez trzy lata</a:t>
            </a:r>
            <a:r>
              <a:rPr lang="pl-PL"/>
              <a:t>.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</a:pPr>
            <a:endParaRPr b="1"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</a:pPr>
            <a:r>
              <a:rPr lang="pl-PL" b="1"/>
              <a:t>Uroczyste wręczenie nagród </a:t>
            </a:r>
            <a:r>
              <a:rPr lang="pl-PL"/>
              <a:t>następuje </a:t>
            </a:r>
            <a:r>
              <a:rPr lang="pl-PL" b="1"/>
              <a:t>10 grudnia </a:t>
            </a:r>
            <a:br>
              <a:rPr lang="pl-PL" b="1"/>
            </a:br>
            <a:r>
              <a:rPr lang="pl-PL" b="1"/>
              <a:t>w Filharmonii w Sztokholmie</a:t>
            </a:r>
            <a:r>
              <a:rPr lang="pl-PL"/>
              <a:t>. Podczas ceremonii laureaci otrzymują </a:t>
            </a:r>
            <a:r>
              <a:rPr lang="pl-PL" b="1"/>
              <a:t>medale i dyplomy oraz potwierdzenie kwoty wygranej</a:t>
            </a:r>
            <a:r>
              <a:rPr lang="pl-PL"/>
              <a:t>.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</a:pPr>
            <a:endParaRPr/>
          </a:p>
        </p:txBody>
      </p:sp>
      <p:pic>
        <p:nvPicPr>
          <p:cNvPr id="146" name="Google Shape;14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8079" y="-1008774"/>
            <a:ext cx="4461291" cy="31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Google Shape;151;p2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58164" y="701544"/>
                <a:ext cx="7997763" cy="54549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62500" lnSpcReduction="20000"/>
              </a:bodyPr>
              <a:lstStyle/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1251"/>
                  </a:buClr>
                  <a:buSzPct val="86999"/>
                  <a:buNone/>
                </a:pPr>
                <a:r>
                  <a:rPr lang="pl-PL" sz="2400" b="1" dirty="0"/>
                  <a:t>Kto otrzymał Nagrodę Nobla w dziedzinie fizyki w 2023 roku?</a:t>
                </a:r>
              </a:p>
              <a:p>
                <a:pPr marL="0" lvl="0" indent="0" algn="just">
                  <a:spcBef>
                    <a:spcPts val="0"/>
                  </a:spcBef>
                  <a:buSzPct val="86999"/>
                </a:pPr>
                <a:endParaRPr lang="pl-PL" sz="2400" dirty="0"/>
              </a:p>
              <a:p>
                <a:pPr marL="0" lvl="0" indent="0" algn="just">
                  <a:spcBef>
                    <a:spcPts val="0"/>
                  </a:spcBef>
                  <a:buSzPct val="86999"/>
                </a:pPr>
                <a:endParaRPr lang="pl-PL" sz="2400" dirty="0"/>
              </a:p>
              <a:p>
                <a:pPr marL="0" lvl="0" indent="0" algn="just">
                  <a:spcBef>
                    <a:spcPts val="0"/>
                  </a:spcBef>
                  <a:buSzPct val="86999"/>
                </a:pPr>
                <a:r>
                  <a:rPr lang="pl-PL" sz="2400" dirty="0"/>
                  <a:t>Nagrodę Nobla w dziedzinie fizyki w 2023 roku otrzymali </a:t>
                </a:r>
                <a:r>
                  <a:rPr lang="pl-PL" sz="2400" b="1" dirty="0"/>
                  <a:t>Pierre Agostini</a:t>
                </a:r>
                <a:r>
                  <a:rPr lang="pl-PL" sz="2400" dirty="0"/>
                  <a:t>, </a:t>
                </a:r>
                <a:br>
                  <a:rPr lang="pl-PL" sz="2400" dirty="0"/>
                </a:br>
                <a:r>
                  <a:rPr lang="pl-PL" sz="2400" b="1" dirty="0"/>
                  <a:t>Ferenc Krausz</a:t>
                </a:r>
                <a:r>
                  <a:rPr lang="pl-PL" sz="2400" dirty="0"/>
                  <a:t> i </a:t>
                </a:r>
                <a:r>
                  <a:rPr lang="pl-PL" sz="2400" b="1" dirty="0"/>
                  <a:t>Anne L’Huillier</a:t>
                </a:r>
                <a:r>
                  <a:rPr lang="pl-PL" sz="2400" dirty="0"/>
                  <a:t>, za „</a:t>
                </a:r>
                <a:r>
                  <a:rPr lang="pl-PL" sz="2400" b="1" dirty="0"/>
                  <a:t>metody eksperymentalne wytwarzania attosekundowych impulsów światła do badania dynamiki elektronów w materii</a:t>
                </a:r>
                <a:r>
                  <a:rPr lang="pl-PL" sz="2400" dirty="0"/>
                  <a:t>". </a:t>
                </a:r>
              </a:p>
              <a:p>
                <a:pPr marL="0" lvl="0" indent="0" algn="just">
                  <a:spcBef>
                    <a:spcPts val="0"/>
                  </a:spcBef>
                  <a:buSzPct val="86999"/>
                </a:pPr>
                <a:endParaRPr lang="pl-PL" sz="2400" dirty="0"/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r>
                  <a:rPr lang="pl-PL" sz="2400" dirty="0"/>
                  <a:t>Attosekunda to jedna miliardowa jednej miliardowej sekundy czyli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pl-PL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2400" b="1" i="1">
                            <a:latin typeface="Cambria Math" panose="02040503050406030204" pitchFamily="18" charset="0"/>
                          </a:rPr>
                          <m:t>𝟏𝟖</m:t>
                        </m:r>
                      </m:sup>
                    </m:sSup>
                    <m:r>
                      <a:rPr lang="pl-PL" sz="24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400" dirty="0"/>
                  <a:t>sekundy.</a:t>
                </a: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endParaRPr lang="pl-PL" sz="2400" dirty="0"/>
              </a:p>
              <a:p>
                <a:pPr marL="0" lvl="0" indent="0" algn="just">
                  <a:spcBef>
                    <a:spcPts val="0"/>
                  </a:spcBef>
                  <a:buSzPct val="86999"/>
                </a:pPr>
                <a:r>
                  <a:rPr lang="pl-PL" sz="2400" dirty="0"/>
                  <a:t>Takie ekstremalnie krótkie impulsy światła mogą być użyte do pomiarów ultraszybkich procesów, w które zaangażowane są elektrony. [2]</a:t>
                </a:r>
              </a:p>
              <a:p>
                <a:pPr marL="0" lvl="0" indent="0" algn="just">
                  <a:spcBef>
                    <a:spcPts val="0"/>
                  </a:spcBef>
                  <a:buSzPct val="86999"/>
                </a:pPr>
                <a:endParaRPr lang="pl-PL" sz="2400" dirty="0"/>
              </a:p>
              <a:p>
                <a:pPr marL="0" lvl="0" indent="0" algn="just">
                  <a:spcBef>
                    <a:spcPts val="0"/>
                  </a:spcBef>
                  <a:buSzPct val="86999"/>
                </a:pPr>
                <a:r>
                  <a:rPr lang="pl-PL" sz="2400" dirty="0"/>
                  <a:t>Tak krótkie impulsy mają duże znaczenie w coraz dokładniejszym badaniu materii na poziomie cząsteczkowym i atomowym. Może to znaleźć zastosowanie na przykład w diagnostyce medycznej [3] czy syntezie chemicznej.</a:t>
                </a:r>
              </a:p>
              <a:p>
                <a:pPr marL="0" lvl="0" indent="0" algn="just">
                  <a:spcBef>
                    <a:spcPts val="0"/>
                  </a:spcBef>
                  <a:buSzPct val="86999"/>
                </a:pPr>
                <a:endParaRPr lang="pl-PL" sz="2400" dirty="0"/>
              </a:p>
              <a:p>
                <a:pPr marL="0" lvl="0" indent="0" algn="just">
                  <a:spcBef>
                    <a:spcPts val="0"/>
                  </a:spcBef>
                  <a:buSzPct val="86999"/>
                </a:pPr>
                <a:r>
                  <a:rPr lang="pl-PL" sz="2400" dirty="0"/>
                  <a:t>Dzięki attosekundowym impulsom możliwe stanie się kontrolowanie zachowania elektronów w materiałach, a przez to dalszy rozwój np. elektroniki.</a:t>
                </a:r>
                <a:endParaRPr lang="pl-PL" sz="2400" b="1" dirty="0"/>
              </a:p>
            </p:txBody>
          </p:sp>
        </mc:Choice>
        <mc:Fallback xmlns="">
          <p:sp>
            <p:nvSpPr>
              <p:cNvPr id="151" name="Google Shape;151;p2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58164" y="701544"/>
                <a:ext cx="7997763" cy="5454911"/>
              </a:xfrm>
              <a:prstGeom prst="rect">
                <a:avLst/>
              </a:prstGeom>
              <a:blipFill>
                <a:blip r:embed="rId3"/>
                <a:stretch>
                  <a:fillRect l="-305" t="-223" r="-3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2" name="Google Shape;15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58079" y="-1008774"/>
            <a:ext cx="4461291" cy="31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3058164" y="701544"/>
            <a:ext cx="7997763" cy="545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r>
              <a:rPr lang="pl-PL" sz="1500" b="1" dirty="0"/>
              <a:t>Kto otrzymał Nagrodę Nobla w dziedzinie fizyki w 2024 roku </a:t>
            </a:r>
            <a:br>
              <a:rPr lang="pl-PL" sz="1500" b="1" dirty="0"/>
            </a:br>
            <a:r>
              <a:rPr lang="pl-PL" sz="1500" b="1" dirty="0"/>
              <a:t>i jakie znaczenie ma wyróżnione dokonanie?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500" b="1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r>
              <a:rPr lang="pl-PL" sz="1500" dirty="0"/>
              <a:t>Nagrodę Nobla w dziedzinie fizyki w 2024 roku otrzymali John J. Hopfield </a:t>
            </a:r>
            <a:br>
              <a:rPr lang="pl-PL" sz="1500" dirty="0"/>
            </a:br>
            <a:r>
              <a:rPr lang="pl-PL" sz="1500" dirty="0"/>
              <a:t>i Geoffrey E. Hinton za </a:t>
            </a:r>
            <a:r>
              <a:rPr lang="pl-PL" sz="1500" b="1" dirty="0"/>
              <a:t>„fundamentalne odkrycia umożliwiające uczenie maszynowe przy wykorzystaniu sztucznych sieci neuronowych” </a:t>
            </a:r>
            <a:r>
              <a:rPr lang="pl-PL" sz="1500" dirty="0"/>
              <a:t>[1].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500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r>
              <a:rPr lang="pl-PL" sz="1500" dirty="0"/>
              <a:t>Uczenie maszynowe (</a:t>
            </a:r>
            <a:r>
              <a:rPr lang="pl-PL" sz="1500" dirty="0" err="1"/>
              <a:t>machine</a:t>
            </a:r>
            <a:r>
              <a:rPr lang="pl-PL" sz="1500" dirty="0"/>
              <a:t> learning) to dziedzina, wykorzystująca sztuczną inteligencję, dzięki której komputer uczy się na podstawie otrzymanych danych, zamiast zostać zaprogramowany w tradycyjny sposób.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500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r>
              <a:rPr lang="pl-PL" sz="1500" dirty="0"/>
              <a:t>Sztuczne sieci neuronowe składają się z połączonych „neuronów” (węzłów), które przetwarzają informacje. Ich budowa i zasada działania są inspirowane biologicznymi neuronami w mózgu.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500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r>
              <a:rPr lang="pl-PL" sz="1500" dirty="0"/>
              <a:t>Tegoroczna Nagroda Nobla ma ogromne znaczenie i wpływa na funkcjonowanie dzisiejszego świata naukowego. Wykorzystując technologię opartą na uczeniu maszynowym i sztucznych sieciach neuronowych, możliwe jest przyśpieszenie wielu procesów, a także przewidywanie własności cząstek i materiałów [2].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700" b="1" dirty="0"/>
          </a:p>
          <a:p>
            <a:pPr marL="0" indent="0" algn="just">
              <a:spcBef>
                <a:spcPts val="0"/>
              </a:spcBef>
              <a:buSzPct val="86999"/>
            </a:pPr>
            <a:endParaRPr lang="pl-PL" sz="1900" dirty="0">
              <a:solidFill>
                <a:srgbClr val="002060"/>
              </a:solidFill>
              <a:latin typeface=""/>
            </a:endParaRPr>
          </a:p>
          <a:p>
            <a:pPr marL="0" indent="0" algn="just">
              <a:spcBef>
                <a:spcPts val="0"/>
              </a:spcBef>
              <a:buSzPct val="86999"/>
            </a:pPr>
            <a:endParaRPr lang="pl-PL" sz="1900" dirty="0">
              <a:solidFill>
                <a:srgbClr val="002060"/>
              </a:solidFill>
              <a:latin typeface=""/>
            </a:endParaRPr>
          </a:p>
          <a:p>
            <a:pPr marL="0" lvl="0" indent="0" algn="just">
              <a:spcBef>
                <a:spcPts val="0"/>
              </a:spcBef>
              <a:buSzPct val="86999"/>
            </a:pPr>
            <a:endParaRPr lang="pl-PL" sz="1900" dirty="0">
              <a:solidFill>
                <a:srgbClr val="002060"/>
              </a:solidFill>
              <a:latin typeface="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700" b="1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2400" b="1" dirty="0"/>
          </a:p>
          <a:p>
            <a:pPr marL="0" lvl="0" indent="0" algn="just">
              <a:spcBef>
                <a:spcPts val="0"/>
              </a:spcBef>
              <a:buSzPct val="86999"/>
            </a:pPr>
            <a:endParaRPr lang="pl-PL" sz="1600" dirty="0"/>
          </a:p>
          <a:p>
            <a:pPr marL="0" lvl="0" indent="0" algn="just">
              <a:spcBef>
                <a:spcPts val="0"/>
              </a:spcBef>
              <a:buSzPct val="86999"/>
            </a:pPr>
            <a:endParaRPr lang="pl-PL" sz="1600" dirty="0"/>
          </a:p>
          <a:p>
            <a:pPr marL="0" lvl="0" indent="0" algn="just">
              <a:spcBef>
                <a:spcPts val="0"/>
              </a:spcBef>
              <a:buSzPct val="86999"/>
            </a:pPr>
            <a:endParaRPr lang="pl-PL" dirty="0"/>
          </a:p>
        </p:txBody>
      </p:sp>
      <p:pic>
        <p:nvPicPr>
          <p:cNvPr id="152" name="Google Shape;15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8079" y="-1008774"/>
            <a:ext cx="4461291" cy="315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611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3058165" y="701545"/>
            <a:ext cx="5921062" cy="315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r>
              <a:rPr lang="pl-PL" sz="1700" b="1" dirty="0"/>
              <a:t>Kim są tegoroczni laureaci?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400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400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r>
              <a:rPr lang="pl-PL" sz="1400" dirty="0"/>
              <a:t>Jednym z laureatów jest </a:t>
            </a:r>
            <a:r>
              <a:rPr lang="pl-PL" sz="1400" b="1" dirty="0"/>
              <a:t>John J. Hopfield</a:t>
            </a:r>
            <a:r>
              <a:rPr lang="pl-PL" sz="1400" dirty="0"/>
              <a:t>, który stworzył pamięć asocjacyjną – strukturę, która może przechowywać i rekonstruować informacje [2].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400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r>
              <a:rPr lang="pl-PL" sz="1400" dirty="0"/>
              <a:t>Drugim z laureatów jest </a:t>
            </a:r>
            <a:r>
              <a:rPr lang="pl-PL" sz="1400" b="1" dirty="0"/>
              <a:t>Geoffrey E. Hinton</a:t>
            </a:r>
            <a:r>
              <a:rPr lang="pl-PL" sz="1400" dirty="0"/>
              <a:t>, który wynalazł metodę autonomicznego znajdowania właściwości w danych, co pozwala identyfikować określone elementy na obrazach [2].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700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700" b="1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700" b="1" dirty="0"/>
          </a:p>
        </p:txBody>
      </p:sp>
      <p:pic>
        <p:nvPicPr>
          <p:cNvPr id="152" name="Google Shape;15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48515" y="-725896"/>
            <a:ext cx="4461291" cy="31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0AA1F4A-EE75-4F3D-A4C5-77587A905DE1}"/>
              </a:ext>
            </a:extLst>
          </p:cNvPr>
          <p:cNvSpPr txBox="1"/>
          <p:nvPr/>
        </p:nvSpPr>
        <p:spPr>
          <a:xfrm>
            <a:off x="8586954" y="3963868"/>
            <a:ext cx="33528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>
                <a:latin typeface="Raleway" pitchFamily="2" charset="-18"/>
              </a:rPr>
              <a:t>Źródło: https://</a:t>
            </a:r>
            <a:r>
              <a:rPr lang="pl-PL" sz="800" dirty="0" err="1">
                <a:latin typeface="Raleway" pitchFamily="2" charset="-18"/>
              </a:rPr>
              <a:t>awards.acm.org</a:t>
            </a:r>
            <a:r>
              <a:rPr lang="pl-PL" sz="800" dirty="0">
                <a:latin typeface="Raleway" pitchFamily="2" charset="-18"/>
              </a:rPr>
              <a:t>/</a:t>
            </a:r>
            <a:r>
              <a:rPr lang="pl-PL" sz="800" dirty="0" err="1">
                <a:latin typeface="Raleway" pitchFamily="2" charset="-18"/>
              </a:rPr>
              <a:t>award_winners</a:t>
            </a:r>
            <a:r>
              <a:rPr lang="pl-PL" sz="800" dirty="0">
                <a:latin typeface="Raleway" pitchFamily="2" charset="-18"/>
              </a:rPr>
              <a:t>/hinton_4791679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9E57417-409B-6163-F6C5-1BCBC6D99494}"/>
              </a:ext>
            </a:extLst>
          </p:cNvPr>
          <p:cNvSpPr txBox="1"/>
          <p:nvPr/>
        </p:nvSpPr>
        <p:spPr>
          <a:xfrm>
            <a:off x="479190" y="3981991"/>
            <a:ext cx="312585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>
                <a:latin typeface="Raleway" pitchFamily="2" charset="-18"/>
              </a:rPr>
              <a:t>Żródło: https://</a:t>
            </a:r>
            <a:r>
              <a:rPr lang="pl-PL" sz="700" dirty="0" err="1">
                <a:latin typeface="Raleway" pitchFamily="2" charset="-18"/>
              </a:rPr>
              <a:t>molbio.princeton.edu</a:t>
            </a:r>
            <a:r>
              <a:rPr lang="pl-PL" sz="700" dirty="0">
                <a:latin typeface="Raleway" pitchFamily="2" charset="-18"/>
              </a:rPr>
              <a:t>/</a:t>
            </a:r>
            <a:r>
              <a:rPr lang="pl-PL" sz="700" dirty="0" err="1">
                <a:latin typeface="Raleway" pitchFamily="2" charset="-18"/>
              </a:rPr>
              <a:t>people</a:t>
            </a:r>
            <a:r>
              <a:rPr lang="pl-PL" sz="700" dirty="0">
                <a:latin typeface="Raleway" pitchFamily="2" charset="-18"/>
              </a:rPr>
              <a:t>/</a:t>
            </a:r>
            <a:r>
              <a:rPr lang="pl-PL" sz="700" dirty="0" err="1">
                <a:latin typeface="Raleway" pitchFamily="2" charset="-18"/>
              </a:rPr>
              <a:t>john</a:t>
            </a:r>
            <a:r>
              <a:rPr lang="pl-PL" sz="700" dirty="0">
                <a:latin typeface="Raleway" pitchFamily="2" charset="-18"/>
              </a:rPr>
              <a:t>-j-</a:t>
            </a:r>
            <a:r>
              <a:rPr lang="pl-PL" sz="700" dirty="0" err="1">
                <a:latin typeface="Raleway" pitchFamily="2" charset="-18"/>
              </a:rPr>
              <a:t>hopfield</a:t>
            </a:r>
            <a:endParaRPr lang="pl-PL" sz="700" dirty="0">
              <a:latin typeface="Raleway" pitchFamily="2" charset="-18"/>
            </a:endParaRPr>
          </a:p>
        </p:txBody>
      </p:sp>
      <p:pic>
        <p:nvPicPr>
          <p:cNvPr id="6" name="Picture 2" descr="John J. Hopfield | Department of Molecular Biology">
            <a:extLst>
              <a:ext uri="{FF2B5EF4-FFF2-40B4-BE49-F238E27FC236}">
                <a16:creationId xmlns:a16="http://schemas.microsoft.com/office/drawing/2014/main" id="{8D76469B-5889-4A9F-B156-FC6654BF5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81" y="1390960"/>
            <a:ext cx="1944624" cy="259283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51;p28">
            <a:extLst>
              <a:ext uri="{FF2B5EF4-FFF2-40B4-BE49-F238E27FC236}">
                <a16:creationId xmlns:a16="http://schemas.microsoft.com/office/drawing/2014/main" id="{C6A214BA-2D52-1AA0-8376-53E8C84D907C}"/>
              </a:ext>
            </a:extLst>
          </p:cNvPr>
          <p:cNvSpPr txBox="1">
            <a:spLocks/>
          </p:cNvSpPr>
          <p:nvPr/>
        </p:nvSpPr>
        <p:spPr>
          <a:xfrm>
            <a:off x="3058165" y="4199975"/>
            <a:ext cx="7997762" cy="179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Font typeface="Arial"/>
              <a:buNone/>
              <a:defRPr sz="2000" b="0" i="0" u="none" strike="noStrike" cap="none">
                <a:solidFill>
                  <a:srgbClr val="0A125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2804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Play"/>
              <a:buNone/>
              <a:defRPr sz="1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2804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 algn="just">
              <a:spcBef>
                <a:spcPts val="0"/>
              </a:spcBef>
              <a:buSzPct val="86999"/>
            </a:pPr>
            <a:endParaRPr lang="pl-PL" sz="1400" dirty="0"/>
          </a:p>
          <a:p>
            <a:pPr marL="0" indent="0" algn="just">
              <a:spcBef>
                <a:spcPts val="0"/>
              </a:spcBef>
              <a:buSzPct val="86999"/>
            </a:pPr>
            <a:endParaRPr lang="pl-PL" sz="1400" dirty="0"/>
          </a:p>
          <a:p>
            <a:pPr marL="0" indent="0" algn="just">
              <a:spcBef>
                <a:spcPts val="0"/>
              </a:spcBef>
              <a:buSzPct val="86999"/>
            </a:pPr>
            <a:r>
              <a:rPr lang="pl-PL" sz="2200" dirty="0"/>
              <a:t>Sieć stworzona przez </a:t>
            </a:r>
            <a:r>
              <a:rPr lang="pl-PL" sz="2200" b="1" dirty="0"/>
              <a:t>Johna J. Hopfielda </a:t>
            </a:r>
            <a:r>
              <a:rPr lang="pl-PL" sz="2200" dirty="0"/>
              <a:t>wykorzystuje metodę zapisywania </a:t>
            </a:r>
            <a:br>
              <a:rPr lang="pl-PL" sz="2200" dirty="0"/>
            </a:br>
            <a:r>
              <a:rPr lang="pl-PL" sz="2200" dirty="0"/>
              <a:t>i odtwarzania wzorów – otrzymuje zniekształcony obraz, a następnie iteracyjnie aktualizuje stany neuronów, dążąc do obniżenia energii całego systemu, co pozwala na rekonstrukcję oryginalnego wzoru.  </a:t>
            </a:r>
            <a:r>
              <a:rPr lang="pl-PL" sz="2200" b="1" dirty="0"/>
              <a:t>Geoffrey E. Hinton </a:t>
            </a:r>
            <a:r>
              <a:rPr lang="pl-PL" sz="2200" dirty="0"/>
              <a:t>wykorzystał sieci Hopfielda jako podstawę do nowej sieci, gdzie u podstaw leży tzw. maszyna Boltzmanna – rozpoznaje ona charakterystyczne elementy w danym typie danych [2].</a:t>
            </a:r>
          </a:p>
          <a:p>
            <a:pPr marL="0" indent="0" algn="just">
              <a:spcBef>
                <a:spcPts val="0"/>
              </a:spcBef>
              <a:buSzPct val="86999"/>
            </a:pPr>
            <a:endParaRPr lang="pl-PL" sz="1700" dirty="0"/>
          </a:p>
          <a:p>
            <a:pPr marL="0" indent="0" algn="just">
              <a:spcBef>
                <a:spcPts val="0"/>
              </a:spcBef>
              <a:buSzPct val="86999"/>
            </a:pPr>
            <a:endParaRPr lang="pl-PL" sz="1700" b="1" dirty="0"/>
          </a:p>
          <a:p>
            <a:pPr marL="0" indent="0" algn="just">
              <a:spcBef>
                <a:spcPts val="0"/>
              </a:spcBef>
              <a:buSzPct val="86999"/>
            </a:pPr>
            <a:endParaRPr lang="pl-PL" sz="1700" b="1" dirty="0"/>
          </a:p>
        </p:txBody>
      </p:sp>
      <p:pic>
        <p:nvPicPr>
          <p:cNvPr id="4098" name="Picture 2" descr="photo">
            <a:extLst>
              <a:ext uri="{FF2B5EF4-FFF2-40B4-BE49-F238E27FC236}">
                <a16:creationId xmlns:a16="http://schemas.microsoft.com/office/drawing/2014/main" id="{663B9C64-6420-3DC2-EA0B-233BDF2B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287" y="1390960"/>
            <a:ext cx="2284545" cy="259103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875174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1420</Words>
  <Application>Microsoft Office PowerPoint</Application>
  <PresentationFormat>Panoramiczny</PresentationFormat>
  <Paragraphs>116</Paragraphs>
  <Slides>13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Raleway</vt:lpstr>
      <vt:lpstr>Play</vt:lpstr>
      <vt:lpstr>Lohit Devanagari</vt:lpstr>
      <vt:lpstr>Cambria Math</vt:lpstr>
      <vt:lpstr>Arial</vt:lpstr>
      <vt:lpstr>Bree Serif</vt:lpstr>
      <vt:lpstr>AR PL SungtiL GB</vt:lpstr>
      <vt:lpstr>DashVTI</vt:lpstr>
      <vt:lpstr>Prezentacja programu PowerPoint</vt:lpstr>
      <vt:lpstr>Alfred Nobel</vt:lpstr>
      <vt:lpstr>Nagroda Nobla</vt:lpstr>
      <vt:lpstr>Pięć czy sześć Nagród Nobla?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CWiD</dc:creator>
  <cp:lastModifiedBy>CWiD</cp:lastModifiedBy>
  <cp:revision>16</cp:revision>
  <dcterms:modified xsi:type="dcterms:W3CDTF">2024-10-09T05:59:02Z</dcterms:modified>
</cp:coreProperties>
</file>