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71" r:id="rId9"/>
    <p:sldId id="263" r:id="rId10"/>
    <p:sldId id="272" r:id="rId11"/>
    <p:sldId id="273" r:id="rId12"/>
    <p:sldId id="274" r:id="rId13"/>
    <p:sldId id="269" r:id="rId14"/>
    <p:sldId id="270" r:id="rId15"/>
    <p:sldId id="275"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1143000" y="685800"/>
            <a:ext cx="4572000" cy="3429000"/>
          </a:xfrm>
          <a:prstGeom prst="rect">
            <a:avLst/>
          </a:prstGeom>
        </p:spPr>
        <p:txBody>
          <a:bodyPr/>
          <a:lstStyle/>
          <a:p>
            <a:endParaRPr/>
          </a:p>
        </p:txBody>
      </p:sp>
      <p:sp>
        <p:nvSpPr>
          <p:cNvPr id="243" name="Shape 24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Grandview Display"/>
      </a:defRPr>
    </a:lvl1pPr>
    <a:lvl2pPr indent="228600" defTabSz="457200" latinLnBrk="0">
      <a:defRPr sz="1200">
        <a:latin typeface="+mn-lt"/>
        <a:ea typeface="+mn-ea"/>
        <a:cs typeface="+mn-cs"/>
        <a:sym typeface="Grandview Display"/>
      </a:defRPr>
    </a:lvl2pPr>
    <a:lvl3pPr indent="457200" defTabSz="457200" latinLnBrk="0">
      <a:defRPr sz="1200">
        <a:latin typeface="+mn-lt"/>
        <a:ea typeface="+mn-ea"/>
        <a:cs typeface="+mn-cs"/>
        <a:sym typeface="Grandview Display"/>
      </a:defRPr>
    </a:lvl3pPr>
    <a:lvl4pPr indent="685800" defTabSz="457200" latinLnBrk="0">
      <a:defRPr sz="1200">
        <a:latin typeface="+mn-lt"/>
        <a:ea typeface="+mn-ea"/>
        <a:cs typeface="+mn-cs"/>
        <a:sym typeface="Grandview Display"/>
      </a:defRPr>
    </a:lvl4pPr>
    <a:lvl5pPr indent="914400" defTabSz="457200" latinLnBrk="0">
      <a:defRPr sz="1200">
        <a:latin typeface="+mn-lt"/>
        <a:ea typeface="+mn-ea"/>
        <a:cs typeface="+mn-cs"/>
        <a:sym typeface="Grandview Display"/>
      </a:defRPr>
    </a:lvl5pPr>
    <a:lvl6pPr indent="1143000" defTabSz="457200" latinLnBrk="0">
      <a:defRPr sz="1200">
        <a:latin typeface="+mn-lt"/>
        <a:ea typeface="+mn-ea"/>
        <a:cs typeface="+mn-cs"/>
        <a:sym typeface="Grandview Display"/>
      </a:defRPr>
    </a:lvl6pPr>
    <a:lvl7pPr indent="1371600" defTabSz="457200" latinLnBrk="0">
      <a:defRPr sz="1200">
        <a:latin typeface="+mn-lt"/>
        <a:ea typeface="+mn-ea"/>
        <a:cs typeface="+mn-cs"/>
        <a:sym typeface="Grandview Display"/>
      </a:defRPr>
    </a:lvl7pPr>
    <a:lvl8pPr indent="1600200" defTabSz="457200" latinLnBrk="0">
      <a:defRPr sz="1200">
        <a:latin typeface="+mn-lt"/>
        <a:ea typeface="+mn-ea"/>
        <a:cs typeface="+mn-cs"/>
        <a:sym typeface="Grandview Display"/>
      </a:defRPr>
    </a:lvl8pPr>
    <a:lvl9pPr indent="1828800" defTabSz="457200" latinLnBrk="0">
      <a:defRPr sz="1200">
        <a:latin typeface="+mn-lt"/>
        <a:ea typeface="+mn-ea"/>
        <a:cs typeface="+mn-cs"/>
        <a:sym typeface="Grandview Display"/>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lansza">
    <p:spTree>
      <p:nvGrpSpPr>
        <p:cNvPr id="1" name=""/>
        <p:cNvGrpSpPr/>
        <p:nvPr/>
      </p:nvGrpSpPr>
      <p:grpSpPr>
        <a:xfrm>
          <a:off x="0" y="0"/>
          <a:ext cx="0" cy="0"/>
          <a:chOff x="0" y="0"/>
          <a:chExt cx="0" cy="0"/>
        </a:xfrm>
      </p:grpSpPr>
      <p:pic>
        <p:nvPicPr>
          <p:cNvPr id="15"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16" name="Body Level One…"/>
          <p:cNvSpPr txBox="1">
            <a:spLocks noGrp="1"/>
          </p:cNvSpPr>
          <p:nvPr>
            <p:ph type="body" sz="half" idx="1" hasCustomPrompt="1"/>
          </p:nvPr>
        </p:nvSpPr>
        <p:spPr>
          <a:xfrm>
            <a:off x="1102982" y="2207759"/>
            <a:ext cx="7862756" cy="3088460"/>
          </a:xfrm>
          <a:prstGeom prst="rect">
            <a:avLst/>
          </a:prstGeom>
        </p:spPr>
        <p:txBody>
          <a:bodyPr/>
          <a:lstStyle/>
          <a:p>
            <a:r>
              <a:t>Tekst zastępczy Tekst zastępczy Tekst zastępczy Tekst zastępczy Tekst zastępczy Tekst zastępczy Tekst zastępczy Tekst zastępczy Tekst zastępczy Tekst zastępczy Tekst zastępczy Tekst zastępczy Tekst zastępczy Tekst zastępczy Tekst zastępczy Tekst zast</a:t>
            </a:r>
          </a:p>
          <a:p>
            <a:pPr lvl="1"/>
            <a:endParaRPr/>
          </a:p>
          <a:p>
            <a:pPr lvl="2"/>
            <a:endParaRPr/>
          </a:p>
          <a:p>
            <a:pPr lvl="3"/>
            <a:endParaRPr/>
          </a:p>
          <a:p>
            <a:pPr lvl="4"/>
            <a:endParaRPr/>
          </a:p>
        </p:txBody>
      </p:sp>
      <p:pic>
        <p:nvPicPr>
          <p:cNvPr id="17" name="Obraz 20" descr="Obraz 20"/>
          <p:cNvPicPr>
            <a:picLocks noChangeAspect="1"/>
          </p:cNvPicPr>
          <p:nvPr/>
        </p:nvPicPr>
        <p:blipFill>
          <a:blip r:embed="rId3"/>
          <a:stretch>
            <a:fillRect/>
          </a:stretch>
        </p:blipFill>
        <p:spPr>
          <a:xfrm>
            <a:off x="9625287" y="735165"/>
            <a:ext cx="1805957" cy="1412327"/>
          </a:xfrm>
          <a:prstGeom prst="rect">
            <a:avLst/>
          </a:prstGeom>
          <a:ln w="12700">
            <a:miter lim="400000"/>
          </a:ln>
        </p:spPr>
      </p:pic>
      <p:sp>
        <p:nvSpPr>
          <p:cNvPr id="18" name="Title Text"/>
          <p:cNvSpPr txBox="1">
            <a:spLocks noGrp="1"/>
          </p:cNvSpPr>
          <p:nvPr>
            <p:ph type="title"/>
          </p:nvPr>
        </p:nvSpPr>
        <p:spPr>
          <a:prstGeom prst="rect">
            <a:avLst/>
          </a:prstGeom>
        </p:spPr>
        <p:txBody>
          <a:bodyPr/>
          <a:lstStyle/>
          <a:p>
            <a:r>
              <a:t>Title Text</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okojowa tytułowa">
    <p:spTree>
      <p:nvGrpSpPr>
        <p:cNvPr id="1" name=""/>
        <p:cNvGrpSpPr/>
        <p:nvPr/>
      </p:nvGrpSpPr>
      <p:grpSpPr>
        <a:xfrm>
          <a:off x="0" y="0"/>
          <a:ext cx="0" cy="0"/>
          <a:chOff x="0" y="0"/>
          <a:chExt cx="0" cy="0"/>
        </a:xfrm>
      </p:grpSpPr>
      <p:pic>
        <p:nvPicPr>
          <p:cNvPr id="122"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123" name="Łącznik prosty 10"/>
          <p:cNvSpPr/>
          <p:nvPr/>
        </p:nvSpPr>
        <p:spPr>
          <a:xfrm>
            <a:off x="3004446" y="6363730"/>
            <a:ext cx="2253355" cy="1"/>
          </a:xfrm>
          <a:prstGeom prst="line">
            <a:avLst/>
          </a:prstGeom>
          <a:ln w="6350">
            <a:solidFill>
              <a:srgbClr val="0A1251"/>
            </a:solidFill>
            <a:miter/>
          </a:ln>
        </p:spPr>
        <p:txBody>
          <a:bodyPr lIns="45719" rIns="45719"/>
          <a:lstStyle/>
          <a:p>
            <a:endParaRPr/>
          </a:p>
        </p:txBody>
      </p:sp>
      <p:sp>
        <p:nvSpPr>
          <p:cNvPr id="124" name="Title Text"/>
          <p:cNvSpPr txBox="1">
            <a:spLocks noGrp="1"/>
          </p:cNvSpPr>
          <p:nvPr>
            <p:ph type="title"/>
          </p:nvPr>
        </p:nvSpPr>
        <p:spPr>
          <a:xfrm>
            <a:off x="3058165" y="732133"/>
            <a:ext cx="7791417" cy="1031817"/>
          </a:xfrm>
          <a:prstGeom prst="rect">
            <a:avLst/>
          </a:prstGeom>
        </p:spPr>
        <p:txBody>
          <a:bodyPr/>
          <a:lstStyle/>
          <a:p>
            <a:r>
              <a:t>Title Text</a:t>
            </a:r>
          </a:p>
        </p:txBody>
      </p:sp>
      <p:sp>
        <p:nvSpPr>
          <p:cNvPr id="125" name="Body Level One…"/>
          <p:cNvSpPr txBox="1">
            <a:spLocks noGrp="1"/>
          </p:cNvSpPr>
          <p:nvPr>
            <p:ph type="body" sz="half" idx="1" hasCustomPrompt="1"/>
          </p:nvPr>
        </p:nvSpPr>
        <p:spPr>
          <a:xfrm>
            <a:off x="3058163" y="2014472"/>
            <a:ext cx="7862756" cy="3088460"/>
          </a:xfrm>
          <a:prstGeom prst="rect">
            <a:avLst/>
          </a:prstGeom>
        </p:spPr>
        <p:txBody>
          <a:bodyPr/>
          <a:lstStyle/>
          <a:p>
            <a:r>
              <a:t>Tekst zastępczy Tekst zastępczy Tekst zastępczy Tekst zastępczy Tekst zastępczy Tekst zastępczy Tekst zastępczy Tekst zastępczy Tekst zastępczy Tekst zastępczy Tekst zastępczy Tekst zastępczy Tekst zastępczy Tekst zastępczy Tekst zastępczy Tekst zast</a:t>
            </a:r>
          </a:p>
          <a:p>
            <a:pPr lvl="1"/>
            <a:endParaRPr/>
          </a:p>
          <a:p>
            <a:pPr lvl="2"/>
            <a:endParaRPr/>
          </a:p>
          <a:p>
            <a:pPr lvl="3"/>
            <a:endParaRPr/>
          </a:p>
          <a:p>
            <a:pPr lvl="4"/>
            <a:endParaRPr/>
          </a:p>
        </p:txBody>
      </p:sp>
      <p:pic>
        <p:nvPicPr>
          <p:cNvPr id="126" name="Obraz 13" descr="Obraz 13"/>
          <p:cNvPicPr>
            <a:picLocks noChangeAspect="1"/>
          </p:cNvPicPr>
          <p:nvPr/>
        </p:nvPicPr>
        <p:blipFill>
          <a:blip r:embed="rId3"/>
          <a:stretch>
            <a:fillRect/>
          </a:stretch>
        </p:blipFill>
        <p:spPr>
          <a:xfrm rot="21401754">
            <a:off x="-713915" y="3590518"/>
            <a:ext cx="3467700" cy="3909132"/>
          </a:xfrm>
          <a:prstGeom prst="rect">
            <a:avLst/>
          </a:prstGeom>
          <a:ln w="12700">
            <a:miter lim="400000"/>
          </a:ln>
        </p:spPr>
      </p:pic>
      <p:sp>
        <p:nvSpPr>
          <p:cNvPr id="127" name="Footer Placeholder 4"/>
          <p:cNvSpPr txBox="1"/>
          <p:nvPr/>
        </p:nvSpPr>
        <p:spPr>
          <a:xfrm>
            <a:off x="2994559" y="6430722"/>
            <a:ext cx="394893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Pokojowa Nagroda nobla</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okojowa body">
    <p:spTree>
      <p:nvGrpSpPr>
        <p:cNvPr id="1" name=""/>
        <p:cNvGrpSpPr/>
        <p:nvPr/>
      </p:nvGrpSpPr>
      <p:grpSpPr>
        <a:xfrm>
          <a:off x="0" y="0"/>
          <a:ext cx="0" cy="0"/>
          <a:chOff x="0" y="0"/>
          <a:chExt cx="0" cy="0"/>
        </a:xfrm>
      </p:grpSpPr>
      <p:pic>
        <p:nvPicPr>
          <p:cNvPr id="135"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136" name="Title Text"/>
          <p:cNvSpPr txBox="1">
            <a:spLocks noGrp="1"/>
          </p:cNvSpPr>
          <p:nvPr>
            <p:ph type="title"/>
          </p:nvPr>
        </p:nvSpPr>
        <p:spPr>
          <a:prstGeom prst="rect">
            <a:avLst/>
          </a:prstGeom>
        </p:spPr>
        <p:txBody>
          <a:bodyPr/>
          <a:lstStyle/>
          <a:p>
            <a:r>
              <a:t>Title Text</a:t>
            </a:r>
          </a:p>
        </p:txBody>
      </p:sp>
      <p:sp>
        <p:nvSpPr>
          <p:cNvPr id="137" name="Łącznik prosty 4"/>
          <p:cNvSpPr/>
          <p:nvPr/>
        </p:nvSpPr>
        <p:spPr>
          <a:xfrm>
            <a:off x="774915" y="6363730"/>
            <a:ext cx="4482885" cy="1"/>
          </a:xfrm>
          <a:prstGeom prst="line">
            <a:avLst/>
          </a:prstGeom>
          <a:ln w="6350">
            <a:solidFill>
              <a:srgbClr val="0A1251"/>
            </a:solidFill>
            <a:miter/>
          </a:ln>
        </p:spPr>
        <p:txBody>
          <a:bodyPr lIns="45719" rIns="45719"/>
          <a:lstStyle/>
          <a:p>
            <a:endParaRPr/>
          </a:p>
        </p:txBody>
      </p:sp>
      <p:pic>
        <p:nvPicPr>
          <p:cNvPr id="138" name="Obraz 6" descr="Obraz 6"/>
          <p:cNvPicPr>
            <a:picLocks noChangeAspect="1"/>
          </p:cNvPicPr>
          <p:nvPr/>
        </p:nvPicPr>
        <p:blipFill>
          <a:blip r:embed="rId3"/>
          <a:stretch>
            <a:fillRect/>
          </a:stretch>
        </p:blipFill>
        <p:spPr>
          <a:xfrm rot="20340646">
            <a:off x="22332" y="5890857"/>
            <a:ext cx="954762" cy="1012760"/>
          </a:xfrm>
          <a:prstGeom prst="rect">
            <a:avLst/>
          </a:prstGeom>
          <a:ln w="12700">
            <a:miter lim="400000"/>
          </a:ln>
        </p:spPr>
      </p:pic>
      <p:sp>
        <p:nvSpPr>
          <p:cNvPr id="139" name="Footer Placeholder 4"/>
          <p:cNvSpPr txBox="1"/>
          <p:nvPr/>
        </p:nvSpPr>
        <p:spPr>
          <a:xfrm>
            <a:off x="2994559" y="6430722"/>
            <a:ext cx="394893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Pokojowa Nagroda nobla</a:t>
            </a: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nauki ekonomiczne tytułowa">
    <p:spTree>
      <p:nvGrpSpPr>
        <p:cNvPr id="1" name=""/>
        <p:cNvGrpSpPr/>
        <p:nvPr/>
      </p:nvGrpSpPr>
      <p:grpSpPr>
        <a:xfrm>
          <a:off x="0" y="0"/>
          <a:ext cx="0" cy="0"/>
          <a:chOff x="0" y="0"/>
          <a:chExt cx="0" cy="0"/>
        </a:xfrm>
      </p:grpSpPr>
      <p:pic>
        <p:nvPicPr>
          <p:cNvPr id="147"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148" name="Łącznik prosty 6"/>
          <p:cNvSpPr/>
          <p:nvPr/>
        </p:nvSpPr>
        <p:spPr>
          <a:xfrm>
            <a:off x="3004446" y="6363730"/>
            <a:ext cx="2253355" cy="1"/>
          </a:xfrm>
          <a:prstGeom prst="line">
            <a:avLst/>
          </a:prstGeom>
          <a:ln w="6350">
            <a:solidFill>
              <a:srgbClr val="0A1251"/>
            </a:solidFill>
            <a:miter/>
          </a:ln>
        </p:spPr>
        <p:txBody>
          <a:bodyPr lIns="45719" rIns="45719"/>
          <a:lstStyle/>
          <a:p>
            <a:endParaRPr/>
          </a:p>
        </p:txBody>
      </p:sp>
      <p:sp>
        <p:nvSpPr>
          <p:cNvPr id="149" name="Title Text"/>
          <p:cNvSpPr txBox="1">
            <a:spLocks noGrp="1"/>
          </p:cNvSpPr>
          <p:nvPr>
            <p:ph type="title"/>
          </p:nvPr>
        </p:nvSpPr>
        <p:spPr>
          <a:xfrm>
            <a:off x="3058165" y="732133"/>
            <a:ext cx="7791417" cy="1031817"/>
          </a:xfrm>
          <a:prstGeom prst="rect">
            <a:avLst/>
          </a:prstGeom>
        </p:spPr>
        <p:txBody>
          <a:bodyPr/>
          <a:lstStyle/>
          <a:p>
            <a:r>
              <a:t>Title Text</a:t>
            </a:r>
          </a:p>
        </p:txBody>
      </p:sp>
      <p:sp>
        <p:nvSpPr>
          <p:cNvPr id="150" name="Body Level One…"/>
          <p:cNvSpPr txBox="1">
            <a:spLocks noGrp="1"/>
          </p:cNvSpPr>
          <p:nvPr>
            <p:ph type="body" sz="half" idx="1" hasCustomPrompt="1"/>
          </p:nvPr>
        </p:nvSpPr>
        <p:spPr>
          <a:xfrm>
            <a:off x="3058163" y="2014472"/>
            <a:ext cx="7862756" cy="3088460"/>
          </a:xfrm>
          <a:prstGeom prst="rect">
            <a:avLst/>
          </a:prstGeom>
        </p:spPr>
        <p:txBody>
          <a:bodyPr/>
          <a:lstStyle/>
          <a:p>
            <a:r>
              <a:t>Tekst zastępczy Tekst zastępczy Tekst zastępczy Tekst zastępczy Tekst zastępczy Tekst zastępczy Tekst zastępczy Tekst zastępczy Tekst zastępczy Tekst zastępczy Tekst zastępczy Tekst zastępczy Tekst zastępczy Tekst zastępczy Tekst zastępczy Tekst zast</a:t>
            </a:r>
          </a:p>
          <a:p>
            <a:pPr lvl="1"/>
            <a:endParaRPr/>
          </a:p>
          <a:p>
            <a:pPr lvl="2"/>
            <a:endParaRPr/>
          </a:p>
          <a:p>
            <a:pPr lvl="3"/>
            <a:endParaRPr/>
          </a:p>
          <a:p>
            <a:pPr lvl="4"/>
            <a:endParaRPr/>
          </a:p>
        </p:txBody>
      </p:sp>
      <p:pic>
        <p:nvPicPr>
          <p:cNvPr id="151" name="Obraz 10" descr="Obraz 10"/>
          <p:cNvPicPr>
            <a:picLocks noChangeAspect="1"/>
          </p:cNvPicPr>
          <p:nvPr/>
        </p:nvPicPr>
        <p:blipFill>
          <a:blip r:embed="rId3"/>
          <a:stretch>
            <a:fillRect/>
          </a:stretch>
        </p:blipFill>
        <p:spPr>
          <a:xfrm>
            <a:off x="-1166760" y="3305431"/>
            <a:ext cx="4115601" cy="4133314"/>
          </a:xfrm>
          <a:prstGeom prst="rect">
            <a:avLst/>
          </a:prstGeom>
          <a:ln w="12700">
            <a:miter lim="400000"/>
          </a:ln>
        </p:spPr>
      </p:pic>
      <p:sp>
        <p:nvSpPr>
          <p:cNvPr id="152" name="Footer Placeholder 4"/>
          <p:cNvSpPr txBox="1"/>
          <p:nvPr/>
        </p:nvSpPr>
        <p:spPr>
          <a:xfrm>
            <a:off x="2994559" y="6430722"/>
            <a:ext cx="4609458"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Nagroda nobla w dziedzinie nauk ekonomicznych</a:t>
            </a:r>
          </a:p>
        </p:txBody>
      </p:sp>
      <p:sp>
        <p:nvSpPr>
          <p:cNvPr id="1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nauki ekonomiczne body">
    <p:spTree>
      <p:nvGrpSpPr>
        <p:cNvPr id="1" name=""/>
        <p:cNvGrpSpPr/>
        <p:nvPr/>
      </p:nvGrpSpPr>
      <p:grpSpPr>
        <a:xfrm>
          <a:off x="0" y="0"/>
          <a:ext cx="0" cy="0"/>
          <a:chOff x="0" y="0"/>
          <a:chExt cx="0" cy="0"/>
        </a:xfrm>
      </p:grpSpPr>
      <p:pic>
        <p:nvPicPr>
          <p:cNvPr id="160"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pic>
        <p:nvPicPr>
          <p:cNvPr id="161" name="Obraz 7" descr="Obraz 7"/>
          <p:cNvPicPr>
            <a:picLocks noChangeAspect="1"/>
          </p:cNvPicPr>
          <p:nvPr/>
        </p:nvPicPr>
        <p:blipFill>
          <a:blip r:embed="rId3"/>
          <a:stretch>
            <a:fillRect/>
          </a:stretch>
        </p:blipFill>
        <p:spPr>
          <a:xfrm>
            <a:off x="-50420" y="5805859"/>
            <a:ext cx="947460" cy="1121705"/>
          </a:xfrm>
          <a:prstGeom prst="rect">
            <a:avLst/>
          </a:prstGeom>
          <a:ln w="12700">
            <a:miter lim="400000"/>
          </a:ln>
        </p:spPr>
      </p:pic>
      <p:sp>
        <p:nvSpPr>
          <p:cNvPr id="162" name="Title Text"/>
          <p:cNvSpPr txBox="1">
            <a:spLocks noGrp="1"/>
          </p:cNvSpPr>
          <p:nvPr>
            <p:ph type="title"/>
          </p:nvPr>
        </p:nvSpPr>
        <p:spPr>
          <a:prstGeom prst="rect">
            <a:avLst/>
          </a:prstGeom>
        </p:spPr>
        <p:txBody>
          <a:bodyPr/>
          <a:lstStyle/>
          <a:p>
            <a:r>
              <a:t>Title Text</a:t>
            </a:r>
          </a:p>
        </p:txBody>
      </p:sp>
      <p:sp>
        <p:nvSpPr>
          <p:cNvPr id="163" name="Footer Placeholder 4"/>
          <p:cNvSpPr txBox="1"/>
          <p:nvPr/>
        </p:nvSpPr>
        <p:spPr>
          <a:xfrm>
            <a:off x="2994560" y="6430722"/>
            <a:ext cx="4454093"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nagroda nobla w dziedzinie nauk ekonomicznych</a:t>
            </a:r>
          </a:p>
        </p:txBody>
      </p:sp>
      <p:sp>
        <p:nvSpPr>
          <p:cNvPr id="164" name="Łącznik prosty 5"/>
          <p:cNvSpPr/>
          <p:nvPr/>
        </p:nvSpPr>
        <p:spPr>
          <a:xfrm flipV="1">
            <a:off x="897039" y="6363730"/>
            <a:ext cx="4392512" cy="2983"/>
          </a:xfrm>
          <a:prstGeom prst="line">
            <a:avLst/>
          </a:prstGeom>
          <a:ln w="6350">
            <a:solidFill>
              <a:srgbClr val="0A1251"/>
            </a:solidFill>
            <a:miter/>
          </a:ln>
        </p:spPr>
        <p:txBody>
          <a:bodyPr lIns="45719" rIns="45719"/>
          <a:lstStyle/>
          <a:p>
            <a:endParaRP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niestandardowe 2 kolumny">
    <p:spTree>
      <p:nvGrpSpPr>
        <p:cNvPr id="1" name=""/>
        <p:cNvGrpSpPr/>
        <p:nvPr/>
      </p:nvGrpSpPr>
      <p:grpSpPr>
        <a:xfrm>
          <a:off x="0" y="0"/>
          <a:ext cx="0" cy="0"/>
          <a:chOff x="0" y="0"/>
          <a:chExt cx="0" cy="0"/>
        </a:xfrm>
      </p:grpSpPr>
      <p:pic>
        <p:nvPicPr>
          <p:cNvPr id="172"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173" name="Title Text"/>
          <p:cNvSpPr txBox="1">
            <a:spLocks noGrp="1"/>
          </p:cNvSpPr>
          <p:nvPr>
            <p:ph type="title"/>
          </p:nvPr>
        </p:nvSpPr>
        <p:spPr>
          <a:xfrm>
            <a:off x="623884" y="602431"/>
            <a:ext cx="7791418" cy="1031817"/>
          </a:xfrm>
          <a:prstGeom prst="rect">
            <a:avLst/>
          </a:prstGeom>
        </p:spPr>
        <p:txBody>
          <a:bodyPr/>
          <a:lstStyle/>
          <a:p>
            <a:r>
              <a:t>Title Text</a:t>
            </a:r>
          </a:p>
        </p:txBody>
      </p:sp>
      <p:sp>
        <p:nvSpPr>
          <p:cNvPr id="174" name="Body Level One…"/>
          <p:cNvSpPr txBox="1">
            <a:spLocks noGrp="1"/>
          </p:cNvSpPr>
          <p:nvPr>
            <p:ph type="body" sz="half" idx="1" hasCustomPrompt="1"/>
          </p:nvPr>
        </p:nvSpPr>
        <p:spPr>
          <a:xfrm>
            <a:off x="623884" y="1884770"/>
            <a:ext cx="4572134" cy="4058831"/>
          </a:xfrm>
          <a:prstGeom prst="rect">
            <a:avLst/>
          </a:prstGeom>
        </p:spPr>
        <p:txBody>
          <a:bodyPr/>
          <a:lstStyle/>
          <a:p>
            <a:r>
              <a:t>Tekst zastępczy Tekst zastępczy Tekst zastępczy Tekst zastępczy Tekst zastępczy Tekst zastępczy Tekst zastępczy Tekst zastępczy Tekst zastępczy Tekst zastępczy Tekst zastępczy Tekst zastępczy Tekst zastępczy Tekst zastępczy Tekst zastępczy Tekst zast</a:t>
            </a:r>
          </a:p>
          <a:p>
            <a:pPr lvl="1"/>
            <a:endParaRPr/>
          </a:p>
          <a:p>
            <a:pPr lvl="2"/>
            <a:endParaRPr/>
          </a:p>
          <a:p>
            <a:pPr lvl="3"/>
            <a:endParaRPr/>
          </a:p>
          <a:p>
            <a:pPr lvl="4"/>
            <a:endParaRP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ytułowa 1">
    <p:spTree>
      <p:nvGrpSpPr>
        <p:cNvPr id="1" name=""/>
        <p:cNvGrpSpPr/>
        <p:nvPr/>
      </p:nvGrpSpPr>
      <p:grpSpPr>
        <a:xfrm>
          <a:off x="0" y="0"/>
          <a:ext cx="0" cy="0"/>
          <a:chOff x="0" y="0"/>
          <a:chExt cx="0" cy="0"/>
        </a:xfrm>
      </p:grpSpPr>
      <p:pic>
        <p:nvPicPr>
          <p:cNvPr id="182"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183" name="STRONA TYTUŁOWA 1"/>
          <p:cNvSpPr txBox="1">
            <a:spLocks noGrp="1"/>
          </p:cNvSpPr>
          <p:nvPr>
            <p:ph type="title" hasCustomPrompt="1"/>
          </p:nvPr>
        </p:nvSpPr>
        <p:spPr>
          <a:xfrm>
            <a:off x="1055808" y="2776497"/>
            <a:ext cx="10363201" cy="1158025"/>
          </a:xfrm>
          <a:prstGeom prst="rect">
            <a:avLst/>
          </a:prstGeom>
        </p:spPr>
        <p:txBody>
          <a:bodyPr/>
          <a:lstStyle>
            <a:lvl1pPr algn="ctr">
              <a:defRPr sz="6600"/>
            </a:lvl1pPr>
          </a:lstStyle>
          <a:p>
            <a:r>
              <a:t>STRONA TYTUŁOWA 1</a:t>
            </a:r>
          </a:p>
        </p:txBody>
      </p:sp>
      <p:sp>
        <p:nvSpPr>
          <p:cNvPr id="184" name="Tytuł 1"/>
          <p:cNvSpPr txBox="1"/>
          <p:nvPr/>
        </p:nvSpPr>
        <p:spPr>
          <a:xfrm>
            <a:off x="1101528" y="3973395"/>
            <a:ext cx="10271760" cy="524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914400">
              <a:defRPr sz="1600">
                <a:solidFill>
                  <a:srgbClr val="0A1251"/>
                </a:solidFill>
                <a:latin typeface="Raleway"/>
                <a:ea typeface="Raleway"/>
                <a:cs typeface="Raleway"/>
                <a:sym typeface="Raleway"/>
              </a:defRPr>
            </a:lvl1pPr>
          </a:lstStyle>
          <a:p>
            <a:r>
              <a:t>Podtytuł, jaki tylko chcesz. </a:t>
            </a: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ytułowa 2">
    <p:spTree>
      <p:nvGrpSpPr>
        <p:cNvPr id="1" name=""/>
        <p:cNvGrpSpPr/>
        <p:nvPr/>
      </p:nvGrpSpPr>
      <p:grpSpPr>
        <a:xfrm>
          <a:off x="0" y="0"/>
          <a:ext cx="0" cy="0"/>
          <a:chOff x="0" y="0"/>
          <a:chExt cx="0" cy="0"/>
        </a:xfrm>
      </p:grpSpPr>
      <p:pic>
        <p:nvPicPr>
          <p:cNvPr id="192"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pic>
        <p:nvPicPr>
          <p:cNvPr id="193" name="Obraz 10" descr="Obraz 10"/>
          <p:cNvPicPr>
            <a:picLocks noChangeAspect="1"/>
          </p:cNvPicPr>
          <p:nvPr/>
        </p:nvPicPr>
        <p:blipFill>
          <a:blip r:embed="rId3"/>
          <a:stretch>
            <a:fillRect/>
          </a:stretch>
        </p:blipFill>
        <p:spPr>
          <a:xfrm>
            <a:off x="6163891" y="668156"/>
            <a:ext cx="4184441" cy="3272393"/>
          </a:xfrm>
          <a:prstGeom prst="rect">
            <a:avLst/>
          </a:prstGeom>
          <a:ln w="12700">
            <a:miter lim="400000"/>
          </a:ln>
        </p:spPr>
      </p:pic>
      <p:sp>
        <p:nvSpPr>
          <p:cNvPr id="194" name="STRONA TYTUŁOWA 2"/>
          <p:cNvSpPr txBox="1">
            <a:spLocks noGrp="1"/>
          </p:cNvSpPr>
          <p:nvPr>
            <p:ph type="title" hasCustomPrompt="1"/>
          </p:nvPr>
        </p:nvSpPr>
        <p:spPr>
          <a:xfrm>
            <a:off x="1918168" y="2905263"/>
            <a:ext cx="5463940" cy="2070568"/>
          </a:xfrm>
          <a:prstGeom prst="rect">
            <a:avLst/>
          </a:prstGeom>
        </p:spPr>
        <p:txBody>
          <a:bodyPr/>
          <a:lstStyle>
            <a:lvl1pPr>
              <a:defRPr sz="6600"/>
            </a:lvl1pPr>
          </a:lstStyle>
          <a:p>
            <a:r>
              <a:t>STRONA TYTUŁOWA 2</a:t>
            </a:r>
          </a:p>
        </p:txBody>
      </p:sp>
      <p:sp>
        <p:nvSpPr>
          <p:cNvPr id="195" name="Tytuł 1"/>
          <p:cNvSpPr txBox="1"/>
          <p:nvPr/>
        </p:nvSpPr>
        <p:spPr>
          <a:xfrm>
            <a:off x="2053099" y="5140554"/>
            <a:ext cx="4629084" cy="1929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914400">
              <a:defRPr sz="1600">
                <a:solidFill>
                  <a:srgbClr val="0A1251"/>
                </a:solidFill>
                <a:latin typeface="Raleway"/>
                <a:ea typeface="Raleway"/>
                <a:cs typeface="Raleway"/>
                <a:sym typeface="Raleway"/>
              </a:defRPr>
            </a:lvl1pPr>
          </a:lstStyle>
          <a:p>
            <a:r>
              <a:t>Podtytuł, jaki tylko chcesz. </a:t>
            </a:r>
          </a:p>
        </p:txBody>
      </p:sp>
      <p:sp>
        <p:nvSpPr>
          <p:cNvPr id="1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ytuł i zawartość">
    <p:spTree>
      <p:nvGrpSpPr>
        <p:cNvPr id="1" name=""/>
        <p:cNvGrpSpPr/>
        <p:nvPr/>
      </p:nvGrpSpPr>
      <p:grpSpPr>
        <a:xfrm>
          <a:off x="0" y="0"/>
          <a:ext cx="0" cy="0"/>
          <a:chOff x="0" y="0"/>
          <a:chExt cx="0" cy="0"/>
        </a:xfrm>
      </p:grpSpPr>
      <p:pic>
        <p:nvPicPr>
          <p:cNvPr id="233"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234" name="Title Text"/>
          <p:cNvSpPr txBox="1">
            <a:spLocks noGrp="1"/>
          </p:cNvSpPr>
          <p:nvPr>
            <p:ph type="title"/>
          </p:nvPr>
        </p:nvSpPr>
        <p:spPr>
          <a:prstGeom prst="rect">
            <a:avLst/>
          </a:prstGeom>
        </p:spPr>
        <p:txBody>
          <a:bodyPr/>
          <a:lstStyle/>
          <a:p>
            <a:r>
              <a:t>Title Text</a:t>
            </a:r>
          </a:p>
        </p:txBody>
      </p:sp>
      <p:sp>
        <p:nvSpPr>
          <p:cNvPr id="235" name="Body Level One…"/>
          <p:cNvSpPr txBox="1">
            <a:spLocks noGrp="1"/>
          </p:cNvSpPr>
          <p:nvPr>
            <p:ph type="body" sz="half" idx="1"/>
          </p:nvPr>
        </p:nvSpPr>
        <p:spPr>
          <a:xfrm>
            <a:off x="557719" y="2014472"/>
            <a:ext cx="10363201" cy="30884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6" name="Slide Number"/>
          <p:cNvSpPr txBox="1">
            <a:spLocks noGrp="1"/>
          </p:cNvSpPr>
          <p:nvPr>
            <p:ph type="sldNum" sz="quarter" idx="2"/>
          </p:nvPr>
        </p:nvSpPr>
        <p:spPr>
          <a:xfrm>
            <a:off x="0" y="0"/>
            <a:ext cx="358413" cy="370840"/>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medycyna lub fizjologia tytułowa">
    <p:spTree>
      <p:nvGrpSpPr>
        <p:cNvPr id="1" name=""/>
        <p:cNvGrpSpPr/>
        <p:nvPr/>
      </p:nvGrpSpPr>
      <p:grpSpPr>
        <a:xfrm>
          <a:off x="0" y="0"/>
          <a:ext cx="0" cy="0"/>
          <a:chOff x="0" y="0"/>
          <a:chExt cx="0" cy="0"/>
        </a:xfrm>
      </p:grpSpPr>
      <p:pic>
        <p:nvPicPr>
          <p:cNvPr id="26"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27" name="Title Text"/>
          <p:cNvSpPr txBox="1">
            <a:spLocks noGrp="1"/>
          </p:cNvSpPr>
          <p:nvPr>
            <p:ph type="title"/>
          </p:nvPr>
        </p:nvSpPr>
        <p:spPr>
          <a:xfrm>
            <a:off x="3058165" y="732133"/>
            <a:ext cx="7791417" cy="1031817"/>
          </a:xfrm>
          <a:prstGeom prst="rect">
            <a:avLst/>
          </a:prstGeom>
        </p:spPr>
        <p:txBody>
          <a:bodyPr/>
          <a:lstStyle/>
          <a:p>
            <a:r>
              <a:t>Title Text</a:t>
            </a:r>
          </a:p>
        </p:txBody>
      </p:sp>
      <p:pic>
        <p:nvPicPr>
          <p:cNvPr id="28" name="Obraz 8" descr="Obraz 8"/>
          <p:cNvPicPr>
            <a:picLocks noChangeAspect="1"/>
          </p:cNvPicPr>
          <p:nvPr/>
        </p:nvPicPr>
        <p:blipFill>
          <a:blip r:embed="rId3"/>
          <a:stretch>
            <a:fillRect/>
          </a:stretch>
        </p:blipFill>
        <p:spPr>
          <a:xfrm>
            <a:off x="-319610" y="3188361"/>
            <a:ext cx="3324057" cy="4641027"/>
          </a:xfrm>
          <a:prstGeom prst="rect">
            <a:avLst/>
          </a:prstGeom>
          <a:ln w="12700">
            <a:miter lim="400000"/>
          </a:ln>
        </p:spPr>
      </p:pic>
      <p:sp>
        <p:nvSpPr>
          <p:cNvPr id="29" name="Body Level One…"/>
          <p:cNvSpPr txBox="1">
            <a:spLocks noGrp="1"/>
          </p:cNvSpPr>
          <p:nvPr>
            <p:ph type="body" sz="half" idx="1" hasCustomPrompt="1"/>
          </p:nvPr>
        </p:nvSpPr>
        <p:spPr>
          <a:xfrm>
            <a:off x="3058163" y="2014472"/>
            <a:ext cx="7862756" cy="3088460"/>
          </a:xfrm>
          <a:prstGeom prst="rect">
            <a:avLst/>
          </a:prstGeom>
        </p:spPr>
        <p:txBody>
          <a:bodyPr/>
          <a:lstStyle/>
          <a:p>
            <a:r>
              <a:t>Tekst zastępczy Tekst zastępczy Tekst zastępczy Tekst zastępczy Tekst zastępczy Tekst zastępczy Tekst zastępczy Tekst zastępczy Tekst zastępczy Tekst zastępczy Tekst zastępczy Tekst zastępczy Tekst zastępczy Tekst zastępczy Tekst zastępczy Tekst zast</a:t>
            </a:r>
          </a:p>
          <a:p>
            <a:pPr lvl="1"/>
            <a:endParaRPr/>
          </a:p>
          <a:p>
            <a:pPr lvl="2"/>
            <a:endParaRPr/>
          </a:p>
          <a:p>
            <a:pPr lvl="3"/>
            <a:endParaRPr/>
          </a:p>
          <a:p>
            <a:pPr lvl="4"/>
            <a:endParaRPr/>
          </a:p>
        </p:txBody>
      </p:sp>
      <p:sp>
        <p:nvSpPr>
          <p:cNvPr id="30" name="Footer Placeholder 4"/>
          <p:cNvSpPr txBox="1"/>
          <p:nvPr/>
        </p:nvSpPr>
        <p:spPr>
          <a:xfrm>
            <a:off x="2994559" y="6430722"/>
            <a:ext cx="5084290"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Nagroda nobla w dziedzinie fizjologii lub medycyny</a:t>
            </a:r>
          </a:p>
        </p:txBody>
      </p:sp>
      <p:sp>
        <p:nvSpPr>
          <p:cNvPr id="31" name="Łącznik prosty 17"/>
          <p:cNvSpPr/>
          <p:nvPr/>
        </p:nvSpPr>
        <p:spPr>
          <a:xfrm>
            <a:off x="3004446" y="6363730"/>
            <a:ext cx="2253355" cy="1"/>
          </a:xfrm>
          <a:prstGeom prst="line">
            <a:avLst/>
          </a:prstGeom>
          <a:ln w="6350">
            <a:solidFill>
              <a:srgbClr val="0A1251"/>
            </a:solidFill>
            <a:miter/>
          </a:ln>
        </p:spPr>
        <p:txBody>
          <a:bodyPr lIns="45719" rIns="45719"/>
          <a:lstStyle/>
          <a:p>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medycyna lub fizjologia - bod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zyka tytułowa">
    <p:spTree>
      <p:nvGrpSpPr>
        <p:cNvPr id="1" name=""/>
        <p:cNvGrpSpPr/>
        <p:nvPr/>
      </p:nvGrpSpPr>
      <p:grpSpPr>
        <a:xfrm>
          <a:off x="0" y="0"/>
          <a:ext cx="0" cy="0"/>
          <a:chOff x="0" y="0"/>
          <a:chExt cx="0" cy="0"/>
        </a:xfrm>
      </p:grpSpPr>
      <p:pic>
        <p:nvPicPr>
          <p:cNvPr id="47"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pic>
        <p:nvPicPr>
          <p:cNvPr id="48" name="Obraz 8" descr="Obraz 8"/>
          <p:cNvPicPr>
            <a:picLocks noChangeAspect="1"/>
          </p:cNvPicPr>
          <p:nvPr/>
        </p:nvPicPr>
        <p:blipFill>
          <a:blip r:embed="rId3"/>
          <a:stretch>
            <a:fillRect/>
          </a:stretch>
        </p:blipFill>
        <p:spPr>
          <a:xfrm>
            <a:off x="-237873" y="3895926"/>
            <a:ext cx="3242319" cy="3874853"/>
          </a:xfrm>
          <a:prstGeom prst="rect">
            <a:avLst/>
          </a:prstGeom>
          <a:ln w="12700">
            <a:miter lim="400000"/>
          </a:ln>
        </p:spPr>
      </p:pic>
      <p:sp>
        <p:nvSpPr>
          <p:cNvPr id="49" name="Łącznik prosty 11"/>
          <p:cNvSpPr/>
          <p:nvPr/>
        </p:nvSpPr>
        <p:spPr>
          <a:xfrm>
            <a:off x="3004446" y="6363730"/>
            <a:ext cx="2253355" cy="1"/>
          </a:xfrm>
          <a:prstGeom prst="line">
            <a:avLst/>
          </a:prstGeom>
          <a:ln w="6350">
            <a:solidFill>
              <a:srgbClr val="0A1251"/>
            </a:solidFill>
            <a:miter/>
          </a:ln>
        </p:spPr>
        <p:txBody>
          <a:bodyPr lIns="45719" rIns="45719"/>
          <a:lstStyle/>
          <a:p>
            <a:endParaRPr/>
          </a:p>
        </p:txBody>
      </p:sp>
      <p:sp>
        <p:nvSpPr>
          <p:cNvPr id="50" name="Title Text"/>
          <p:cNvSpPr txBox="1">
            <a:spLocks noGrp="1"/>
          </p:cNvSpPr>
          <p:nvPr>
            <p:ph type="title"/>
          </p:nvPr>
        </p:nvSpPr>
        <p:spPr>
          <a:xfrm>
            <a:off x="3058165" y="732133"/>
            <a:ext cx="7791417" cy="1031817"/>
          </a:xfrm>
          <a:prstGeom prst="rect">
            <a:avLst/>
          </a:prstGeom>
        </p:spPr>
        <p:txBody>
          <a:bodyPr/>
          <a:lstStyle/>
          <a:p>
            <a:r>
              <a:t>Title Text</a:t>
            </a:r>
          </a:p>
        </p:txBody>
      </p:sp>
      <p:sp>
        <p:nvSpPr>
          <p:cNvPr id="51" name="Body Level One…"/>
          <p:cNvSpPr txBox="1">
            <a:spLocks noGrp="1"/>
          </p:cNvSpPr>
          <p:nvPr>
            <p:ph type="body" sz="half" idx="1" hasCustomPrompt="1"/>
          </p:nvPr>
        </p:nvSpPr>
        <p:spPr>
          <a:xfrm>
            <a:off x="3058163" y="2014472"/>
            <a:ext cx="7862756" cy="3088460"/>
          </a:xfrm>
          <a:prstGeom prst="rect">
            <a:avLst/>
          </a:prstGeom>
        </p:spPr>
        <p:txBody>
          <a:bodyPr/>
          <a:lstStyle/>
          <a:p>
            <a:r>
              <a:t>Tekst zastępczy Tekst zastępczy Tekst zastępczy Tekst zastępczy Tekst zastępczy Tekst zastępczy Tekst zastępczy Tekst zastępczy Tekst zastępczy Tekst zastępczy Tekst zastępczy Tekst zastępczy Tekst zastępczy Tekst zastępczy Tekst zastępczy Tekst zast</a:t>
            </a:r>
          </a:p>
          <a:p>
            <a:pPr lvl="1"/>
            <a:endParaRPr/>
          </a:p>
          <a:p>
            <a:pPr lvl="2"/>
            <a:endParaRPr/>
          </a:p>
          <a:p>
            <a:pPr lvl="3"/>
            <a:endParaRPr/>
          </a:p>
          <a:p>
            <a:pPr lvl="4"/>
            <a:endParaRPr/>
          </a:p>
        </p:txBody>
      </p:sp>
      <p:sp>
        <p:nvSpPr>
          <p:cNvPr id="52" name="Footer Placeholder 4"/>
          <p:cNvSpPr txBox="1"/>
          <p:nvPr/>
        </p:nvSpPr>
        <p:spPr>
          <a:xfrm>
            <a:off x="2994559" y="6430722"/>
            <a:ext cx="394893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Nagroda nobla w dziedzinie fizyki</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fizyka body">
    <p:spTree>
      <p:nvGrpSpPr>
        <p:cNvPr id="1" name=""/>
        <p:cNvGrpSpPr/>
        <p:nvPr/>
      </p:nvGrpSpPr>
      <p:grpSpPr>
        <a:xfrm>
          <a:off x="0" y="0"/>
          <a:ext cx="0" cy="0"/>
          <a:chOff x="0" y="0"/>
          <a:chExt cx="0" cy="0"/>
        </a:xfrm>
      </p:grpSpPr>
      <p:pic>
        <p:nvPicPr>
          <p:cNvPr id="60"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61" name="Łącznik prosty 5"/>
          <p:cNvSpPr/>
          <p:nvPr/>
        </p:nvSpPr>
        <p:spPr>
          <a:xfrm>
            <a:off x="944876" y="6363730"/>
            <a:ext cx="4312925" cy="1"/>
          </a:xfrm>
          <a:prstGeom prst="line">
            <a:avLst/>
          </a:prstGeom>
          <a:ln w="6350">
            <a:solidFill>
              <a:srgbClr val="0A1251"/>
            </a:solidFill>
            <a:miter/>
          </a:ln>
        </p:spPr>
        <p:txBody>
          <a:bodyPr lIns="45719" rIns="45719"/>
          <a:lstStyle/>
          <a:p>
            <a:endParaRPr/>
          </a:p>
        </p:txBody>
      </p:sp>
      <p:pic>
        <p:nvPicPr>
          <p:cNvPr id="62" name="Obraz 7" descr="Obraz 7"/>
          <p:cNvPicPr>
            <a:picLocks noChangeAspect="1"/>
          </p:cNvPicPr>
          <p:nvPr/>
        </p:nvPicPr>
        <p:blipFill>
          <a:blip r:embed="rId3"/>
          <a:stretch>
            <a:fillRect/>
          </a:stretch>
        </p:blipFill>
        <p:spPr>
          <a:xfrm rot="21017159">
            <a:off x="190756" y="5939289"/>
            <a:ext cx="754122" cy="771578"/>
          </a:xfrm>
          <a:prstGeom prst="rect">
            <a:avLst/>
          </a:prstGeom>
          <a:ln w="12700">
            <a:miter lim="400000"/>
          </a:ln>
        </p:spPr>
      </p:pic>
      <p:sp>
        <p:nvSpPr>
          <p:cNvPr id="63" name="Title Text"/>
          <p:cNvSpPr txBox="1">
            <a:spLocks noGrp="1"/>
          </p:cNvSpPr>
          <p:nvPr>
            <p:ph type="title"/>
          </p:nvPr>
        </p:nvSpPr>
        <p:spPr>
          <a:prstGeom prst="rect">
            <a:avLst/>
          </a:prstGeom>
        </p:spPr>
        <p:txBody>
          <a:bodyPr/>
          <a:lstStyle/>
          <a:p>
            <a:r>
              <a:t>Title Text</a:t>
            </a:r>
          </a:p>
        </p:txBody>
      </p:sp>
      <p:sp>
        <p:nvSpPr>
          <p:cNvPr id="64" name="Footer Placeholder 4"/>
          <p:cNvSpPr txBox="1"/>
          <p:nvPr/>
        </p:nvSpPr>
        <p:spPr>
          <a:xfrm>
            <a:off x="2994559" y="6430722"/>
            <a:ext cx="394893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Nagroda nobla w dziedzinie fizyki</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hemia tytułowa">
    <p:spTree>
      <p:nvGrpSpPr>
        <p:cNvPr id="1" name=""/>
        <p:cNvGrpSpPr/>
        <p:nvPr/>
      </p:nvGrpSpPr>
      <p:grpSpPr>
        <a:xfrm>
          <a:off x="0" y="0"/>
          <a:ext cx="0" cy="0"/>
          <a:chOff x="0" y="0"/>
          <a:chExt cx="0" cy="0"/>
        </a:xfrm>
      </p:grpSpPr>
      <p:pic>
        <p:nvPicPr>
          <p:cNvPr id="72"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73" name="Łącznik prosty 7"/>
          <p:cNvSpPr/>
          <p:nvPr/>
        </p:nvSpPr>
        <p:spPr>
          <a:xfrm>
            <a:off x="3004446" y="6363730"/>
            <a:ext cx="2253355" cy="1"/>
          </a:xfrm>
          <a:prstGeom prst="line">
            <a:avLst/>
          </a:prstGeom>
          <a:ln w="6350">
            <a:solidFill>
              <a:srgbClr val="0A1251"/>
            </a:solidFill>
            <a:miter/>
          </a:ln>
        </p:spPr>
        <p:txBody>
          <a:bodyPr lIns="45719" rIns="45719"/>
          <a:lstStyle/>
          <a:p>
            <a:endParaRPr/>
          </a:p>
        </p:txBody>
      </p:sp>
      <p:sp>
        <p:nvSpPr>
          <p:cNvPr id="74" name="Title Text"/>
          <p:cNvSpPr txBox="1">
            <a:spLocks noGrp="1"/>
          </p:cNvSpPr>
          <p:nvPr>
            <p:ph type="title"/>
          </p:nvPr>
        </p:nvSpPr>
        <p:spPr>
          <a:xfrm>
            <a:off x="3058165" y="732133"/>
            <a:ext cx="7791417" cy="1031817"/>
          </a:xfrm>
          <a:prstGeom prst="rect">
            <a:avLst/>
          </a:prstGeom>
        </p:spPr>
        <p:txBody>
          <a:bodyPr/>
          <a:lstStyle/>
          <a:p>
            <a:r>
              <a:t>Title Text</a:t>
            </a:r>
          </a:p>
        </p:txBody>
      </p:sp>
      <p:sp>
        <p:nvSpPr>
          <p:cNvPr id="75" name="Body Level One…"/>
          <p:cNvSpPr txBox="1">
            <a:spLocks noGrp="1"/>
          </p:cNvSpPr>
          <p:nvPr>
            <p:ph type="body" sz="half" idx="1" hasCustomPrompt="1"/>
          </p:nvPr>
        </p:nvSpPr>
        <p:spPr>
          <a:xfrm>
            <a:off x="3058163" y="2014472"/>
            <a:ext cx="7862756" cy="3088460"/>
          </a:xfrm>
          <a:prstGeom prst="rect">
            <a:avLst/>
          </a:prstGeom>
        </p:spPr>
        <p:txBody>
          <a:bodyPr/>
          <a:lstStyle/>
          <a:p>
            <a:r>
              <a:t>Tekst zastępczy Tekst zastępczy Tekst zastępczy Tekst zastępczy Tekst zastępczy Tekst zastępczy Tekst zastępczy Tekst zastępczy Tekst zastępczy Tekst zastępczy Tekst zastępczy Tekst zastępczy Tekst zastępczy Tekst zastępczy Tekst zastępczy Tekst zast</a:t>
            </a:r>
          </a:p>
          <a:p>
            <a:pPr lvl="1"/>
            <a:endParaRPr/>
          </a:p>
          <a:p>
            <a:pPr lvl="2"/>
            <a:endParaRPr/>
          </a:p>
          <a:p>
            <a:pPr lvl="3"/>
            <a:endParaRPr/>
          </a:p>
          <a:p>
            <a:pPr lvl="4"/>
            <a:endParaRPr/>
          </a:p>
        </p:txBody>
      </p:sp>
      <p:pic>
        <p:nvPicPr>
          <p:cNvPr id="76" name="Obraz 10" descr="Obraz 10"/>
          <p:cNvPicPr>
            <a:picLocks noChangeAspect="1"/>
          </p:cNvPicPr>
          <p:nvPr/>
        </p:nvPicPr>
        <p:blipFill>
          <a:blip r:embed="rId3"/>
          <a:stretch>
            <a:fillRect/>
          </a:stretch>
        </p:blipFill>
        <p:spPr>
          <a:xfrm rot="998752">
            <a:off x="-661849" y="3910569"/>
            <a:ext cx="3865860" cy="3442353"/>
          </a:xfrm>
          <a:prstGeom prst="rect">
            <a:avLst/>
          </a:prstGeom>
          <a:ln w="12700">
            <a:miter lim="400000"/>
          </a:ln>
        </p:spPr>
      </p:pic>
      <p:sp>
        <p:nvSpPr>
          <p:cNvPr id="77" name="Footer Placeholder 4"/>
          <p:cNvSpPr txBox="1"/>
          <p:nvPr/>
        </p:nvSpPr>
        <p:spPr>
          <a:xfrm>
            <a:off x="2994559" y="6430722"/>
            <a:ext cx="394893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Nagroda nobla w dziedzinie chemii</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hemia body">
    <p:spTree>
      <p:nvGrpSpPr>
        <p:cNvPr id="1" name=""/>
        <p:cNvGrpSpPr/>
        <p:nvPr/>
      </p:nvGrpSpPr>
      <p:grpSpPr>
        <a:xfrm>
          <a:off x="0" y="0"/>
          <a:ext cx="0" cy="0"/>
          <a:chOff x="0" y="0"/>
          <a:chExt cx="0" cy="0"/>
        </a:xfrm>
      </p:grpSpPr>
      <p:pic>
        <p:nvPicPr>
          <p:cNvPr id="85"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86" name="Title Text"/>
          <p:cNvSpPr txBox="1">
            <a:spLocks noGrp="1"/>
          </p:cNvSpPr>
          <p:nvPr>
            <p:ph type="title"/>
          </p:nvPr>
        </p:nvSpPr>
        <p:spPr>
          <a:prstGeom prst="rect">
            <a:avLst/>
          </a:prstGeom>
        </p:spPr>
        <p:txBody>
          <a:bodyPr/>
          <a:lstStyle/>
          <a:p>
            <a:r>
              <a:t>Title Text</a:t>
            </a:r>
          </a:p>
        </p:txBody>
      </p:sp>
      <p:sp>
        <p:nvSpPr>
          <p:cNvPr id="87" name="Footer Placeholder 4"/>
          <p:cNvSpPr txBox="1"/>
          <p:nvPr/>
        </p:nvSpPr>
        <p:spPr>
          <a:xfrm>
            <a:off x="2994559" y="6430722"/>
            <a:ext cx="394893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Nagroda nobla w dziedzinie chemii</a:t>
            </a:r>
          </a:p>
        </p:txBody>
      </p:sp>
      <p:sp>
        <p:nvSpPr>
          <p:cNvPr id="88" name="Łącznik prosty 5"/>
          <p:cNvSpPr/>
          <p:nvPr/>
        </p:nvSpPr>
        <p:spPr>
          <a:xfrm>
            <a:off x="944876" y="6363730"/>
            <a:ext cx="4312925" cy="1"/>
          </a:xfrm>
          <a:prstGeom prst="line">
            <a:avLst/>
          </a:prstGeom>
          <a:ln w="6350">
            <a:solidFill>
              <a:srgbClr val="0A1251"/>
            </a:solidFill>
            <a:miter/>
          </a:ln>
        </p:spPr>
        <p:txBody>
          <a:bodyPr lIns="45719" rIns="45719"/>
          <a:lstStyle/>
          <a:p>
            <a:endParaRPr/>
          </a:p>
        </p:txBody>
      </p:sp>
      <p:pic>
        <p:nvPicPr>
          <p:cNvPr id="89" name="Obraz 7" descr="Obraz 7"/>
          <p:cNvPicPr>
            <a:picLocks noChangeAspect="1"/>
          </p:cNvPicPr>
          <p:nvPr/>
        </p:nvPicPr>
        <p:blipFill>
          <a:blip r:embed="rId3"/>
          <a:stretch>
            <a:fillRect/>
          </a:stretch>
        </p:blipFill>
        <p:spPr>
          <a:xfrm>
            <a:off x="-211374" y="6185877"/>
            <a:ext cx="1180938" cy="866859"/>
          </a:xfrm>
          <a:prstGeom prst="rect">
            <a:avLst/>
          </a:prstGeom>
          <a:ln w="12700">
            <a:miter lim="400000"/>
          </a:ln>
        </p:spPr>
      </p:pic>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literatura tytułowa">
    <p:spTree>
      <p:nvGrpSpPr>
        <p:cNvPr id="1" name=""/>
        <p:cNvGrpSpPr/>
        <p:nvPr/>
      </p:nvGrpSpPr>
      <p:grpSpPr>
        <a:xfrm>
          <a:off x="0" y="0"/>
          <a:ext cx="0" cy="0"/>
          <a:chOff x="0" y="0"/>
          <a:chExt cx="0" cy="0"/>
        </a:xfrm>
      </p:grpSpPr>
      <p:pic>
        <p:nvPicPr>
          <p:cNvPr id="97"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98" name="Łącznik prosty 8"/>
          <p:cNvSpPr/>
          <p:nvPr/>
        </p:nvSpPr>
        <p:spPr>
          <a:xfrm>
            <a:off x="3004446" y="6363730"/>
            <a:ext cx="2253355" cy="1"/>
          </a:xfrm>
          <a:prstGeom prst="line">
            <a:avLst/>
          </a:prstGeom>
          <a:ln w="6350">
            <a:solidFill>
              <a:srgbClr val="0A1251"/>
            </a:solidFill>
            <a:miter/>
          </a:ln>
        </p:spPr>
        <p:txBody>
          <a:bodyPr lIns="45719" rIns="45719"/>
          <a:lstStyle/>
          <a:p>
            <a:endParaRPr/>
          </a:p>
        </p:txBody>
      </p:sp>
      <p:sp>
        <p:nvSpPr>
          <p:cNvPr id="99" name="Title Text"/>
          <p:cNvSpPr txBox="1">
            <a:spLocks noGrp="1"/>
          </p:cNvSpPr>
          <p:nvPr>
            <p:ph type="title"/>
          </p:nvPr>
        </p:nvSpPr>
        <p:spPr>
          <a:xfrm>
            <a:off x="3058165" y="732133"/>
            <a:ext cx="7791417" cy="1031817"/>
          </a:xfrm>
          <a:prstGeom prst="rect">
            <a:avLst/>
          </a:prstGeom>
        </p:spPr>
        <p:txBody>
          <a:bodyPr/>
          <a:lstStyle/>
          <a:p>
            <a:r>
              <a:t>Title Text</a:t>
            </a:r>
          </a:p>
        </p:txBody>
      </p:sp>
      <p:sp>
        <p:nvSpPr>
          <p:cNvPr id="100" name="Body Level One…"/>
          <p:cNvSpPr txBox="1">
            <a:spLocks noGrp="1"/>
          </p:cNvSpPr>
          <p:nvPr>
            <p:ph type="body" sz="half" idx="1" hasCustomPrompt="1"/>
          </p:nvPr>
        </p:nvSpPr>
        <p:spPr>
          <a:xfrm>
            <a:off x="3058163" y="2014472"/>
            <a:ext cx="7862756" cy="3088460"/>
          </a:xfrm>
          <a:prstGeom prst="rect">
            <a:avLst/>
          </a:prstGeom>
        </p:spPr>
        <p:txBody>
          <a:bodyPr/>
          <a:lstStyle/>
          <a:p>
            <a:r>
              <a:t>Tekst zastępczy Tekst zastępczy Tekst zastępczy Tekst zastępczy Tekst zastępczy Tekst zastępczy Tekst zastępczy Tekst zastępczy Tekst zastępczy Tekst zastępczy Tekst zastępczy Tekst zastępczy Tekst zastępczy Tekst zastępczy Tekst zastępczy Tekst zast</a:t>
            </a:r>
          </a:p>
          <a:p>
            <a:pPr lvl="1"/>
            <a:endParaRPr/>
          </a:p>
          <a:p>
            <a:pPr lvl="2"/>
            <a:endParaRPr/>
          </a:p>
          <a:p>
            <a:pPr lvl="3"/>
            <a:endParaRPr/>
          </a:p>
          <a:p>
            <a:pPr lvl="4"/>
            <a:endParaRPr/>
          </a:p>
        </p:txBody>
      </p:sp>
      <p:pic>
        <p:nvPicPr>
          <p:cNvPr id="101" name="Obraz 11" descr="Obraz 11"/>
          <p:cNvPicPr>
            <a:picLocks noChangeAspect="1"/>
          </p:cNvPicPr>
          <p:nvPr/>
        </p:nvPicPr>
        <p:blipFill>
          <a:blip r:embed="rId3"/>
          <a:stretch>
            <a:fillRect/>
          </a:stretch>
        </p:blipFill>
        <p:spPr>
          <a:xfrm rot="21256560">
            <a:off x="-412554" y="3706279"/>
            <a:ext cx="3164583" cy="4104858"/>
          </a:xfrm>
          <a:prstGeom prst="rect">
            <a:avLst/>
          </a:prstGeom>
          <a:ln w="12700">
            <a:miter lim="400000"/>
          </a:ln>
        </p:spPr>
      </p:pic>
      <p:sp>
        <p:nvSpPr>
          <p:cNvPr id="102" name="Footer Placeholder 4"/>
          <p:cNvSpPr txBox="1"/>
          <p:nvPr/>
        </p:nvSpPr>
        <p:spPr>
          <a:xfrm>
            <a:off x="2994559" y="6430722"/>
            <a:ext cx="394893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Nagroda nobla w dziedzinie literatury</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literatura body">
    <p:spTree>
      <p:nvGrpSpPr>
        <p:cNvPr id="1" name=""/>
        <p:cNvGrpSpPr/>
        <p:nvPr/>
      </p:nvGrpSpPr>
      <p:grpSpPr>
        <a:xfrm>
          <a:off x="0" y="0"/>
          <a:ext cx="0" cy="0"/>
          <a:chOff x="0" y="0"/>
          <a:chExt cx="0" cy="0"/>
        </a:xfrm>
      </p:grpSpPr>
      <p:pic>
        <p:nvPicPr>
          <p:cNvPr id="110"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111" name="Title Text"/>
          <p:cNvSpPr txBox="1">
            <a:spLocks noGrp="1"/>
          </p:cNvSpPr>
          <p:nvPr>
            <p:ph type="title"/>
          </p:nvPr>
        </p:nvSpPr>
        <p:spPr>
          <a:prstGeom prst="rect">
            <a:avLst/>
          </a:prstGeom>
        </p:spPr>
        <p:txBody>
          <a:bodyPr/>
          <a:lstStyle/>
          <a:p>
            <a:r>
              <a:t>Title Text</a:t>
            </a:r>
          </a:p>
        </p:txBody>
      </p:sp>
      <p:sp>
        <p:nvSpPr>
          <p:cNvPr id="112" name="Łącznik prosty 4"/>
          <p:cNvSpPr/>
          <p:nvPr/>
        </p:nvSpPr>
        <p:spPr>
          <a:xfrm>
            <a:off x="944876" y="6363730"/>
            <a:ext cx="4312925" cy="1"/>
          </a:xfrm>
          <a:prstGeom prst="line">
            <a:avLst/>
          </a:prstGeom>
          <a:ln w="6350">
            <a:solidFill>
              <a:srgbClr val="0A1251"/>
            </a:solidFill>
            <a:miter/>
          </a:ln>
        </p:spPr>
        <p:txBody>
          <a:bodyPr lIns="45719" rIns="45719"/>
          <a:lstStyle/>
          <a:p>
            <a:endParaRPr/>
          </a:p>
        </p:txBody>
      </p:sp>
      <p:pic>
        <p:nvPicPr>
          <p:cNvPr id="113" name="Obraz 7" descr="Obraz 7"/>
          <p:cNvPicPr>
            <a:picLocks noChangeAspect="1"/>
          </p:cNvPicPr>
          <p:nvPr/>
        </p:nvPicPr>
        <p:blipFill>
          <a:blip r:embed="rId3"/>
          <a:stretch>
            <a:fillRect/>
          </a:stretch>
        </p:blipFill>
        <p:spPr>
          <a:xfrm rot="20473224">
            <a:off x="-56217" y="6002897"/>
            <a:ext cx="1105746" cy="1225935"/>
          </a:xfrm>
          <a:prstGeom prst="rect">
            <a:avLst/>
          </a:prstGeom>
          <a:ln w="12700">
            <a:miter lim="400000"/>
          </a:ln>
        </p:spPr>
      </p:pic>
      <p:sp>
        <p:nvSpPr>
          <p:cNvPr id="114" name="Footer Placeholder 4"/>
          <p:cNvSpPr txBox="1"/>
          <p:nvPr/>
        </p:nvSpPr>
        <p:spPr>
          <a:xfrm>
            <a:off x="2994559" y="6430722"/>
            <a:ext cx="394893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Nagroda nobla w dziedzinie literatury</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raz 10" descr="Obraz 10"/>
          <p:cNvPicPr>
            <a:picLocks noChangeAspect="1"/>
          </p:cNvPicPr>
          <p:nvPr/>
        </p:nvPicPr>
        <p:blipFill>
          <a:blip r:embed="rId19"/>
          <a:stretch>
            <a:fillRect/>
          </a:stretch>
        </p:blipFill>
        <p:spPr>
          <a:xfrm>
            <a:off x="10110203" y="5894208"/>
            <a:ext cx="1901827" cy="742643"/>
          </a:xfrm>
          <a:prstGeom prst="rect">
            <a:avLst/>
          </a:prstGeom>
          <a:ln w="12700">
            <a:miter lim="400000"/>
          </a:ln>
        </p:spPr>
      </p:pic>
      <p:sp>
        <p:nvSpPr>
          <p:cNvPr id="3" name="Łącznik prosty 17"/>
          <p:cNvSpPr/>
          <p:nvPr/>
        </p:nvSpPr>
        <p:spPr>
          <a:xfrm>
            <a:off x="822959" y="6363730"/>
            <a:ext cx="4434842" cy="1"/>
          </a:xfrm>
          <a:prstGeom prst="line">
            <a:avLst/>
          </a:prstGeom>
          <a:ln w="6350">
            <a:solidFill>
              <a:srgbClr val="0A1251"/>
            </a:solidFill>
            <a:miter/>
          </a:ln>
        </p:spPr>
        <p:txBody>
          <a:bodyPr lIns="45719" rIns="45719"/>
          <a:lstStyle/>
          <a:p>
            <a:endParaRPr/>
          </a:p>
        </p:txBody>
      </p:sp>
      <p:pic>
        <p:nvPicPr>
          <p:cNvPr id="4" name="Obraz 9" descr="Obraz 9"/>
          <p:cNvPicPr>
            <a:picLocks noChangeAspect="1"/>
          </p:cNvPicPr>
          <p:nvPr/>
        </p:nvPicPr>
        <p:blipFill>
          <a:blip r:embed="rId20"/>
          <a:stretch>
            <a:fillRect/>
          </a:stretch>
        </p:blipFill>
        <p:spPr>
          <a:xfrm>
            <a:off x="196619" y="5868870"/>
            <a:ext cx="919707" cy="859985"/>
          </a:xfrm>
          <a:prstGeom prst="rect">
            <a:avLst/>
          </a:prstGeom>
          <a:ln w="12700">
            <a:miter lim="400000"/>
          </a:ln>
        </p:spPr>
      </p:pic>
      <p:sp>
        <p:nvSpPr>
          <p:cNvPr id="5" name="Title Text"/>
          <p:cNvSpPr txBox="1">
            <a:spLocks noGrp="1"/>
          </p:cNvSpPr>
          <p:nvPr>
            <p:ph type="title"/>
          </p:nvPr>
        </p:nvSpPr>
        <p:spPr>
          <a:xfrm>
            <a:off x="557719" y="501650"/>
            <a:ext cx="10363201" cy="1314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Title Text</a:t>
            </a:r>
          </a:p>
        </p:txBody>
      </p:sp>
      <p:sp>
        <p:nvSpPr>
          <p:cNvPr id="6" name="Footer Placeholder 4"/>
          <p:cNvSpPr txBox="1"/>
          <p:nvPr/>
        </p:nvSpPr>
        <p:spPr>
          <a:xfrm>
            <a:off x="2994559" y="6430722"/>
            <a:ext cx="5084289"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b="1" cap="all" spc="200"/>
            </a:lvl1pPr>
          </a:lstStyle>
          <a:p>
            <a:r>
              <a:t>Nagroda nobla w dziedzinie fizjologii lub medycyny</a:t>
            </a:r>
          </a:p>
        </p:txBody>
      </p:sp>
      <p:sp>
        <p:nvSpPr>
          <p:cNvPr id="7"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8" r:id="rId17"/>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A1251"/>
          </a:solidFill>
          <a:uFillTx/>
          <a:latin typeface="Bree Serif"/>
          <a:ea typeface="Bree Serif"/>
          <a:cs typeface="Bree Serif"/>
          <a:sym typeface="Bree Serif"/>
        </a:defRPr>
      </a:lvl1pPr>
      <a:lvl2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A1251"/>
          </a:solidFill>
          <a:uFillTx/>
          <a:latin typeface="Bree Serif"/>
          <a:ea typeface="Bree Serif"/>
          <a:cs typeface="Bree Serif"/>
          <a:sym typeface="Bree Serif"/>
        </a:defRPr>
      </a:lvl2pPr>
      <a:lvl3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A1251"/>
          </a:solidFill>
          <a:uFillTx/>
          <a:latin typeface="Bree Serif"/>
          <a:ea typeface="Bree Serif"/>
          <a:cs typeface="Bree Serif"/>
          <a:sym typeface="Bree Serif"/>
        </a:defRPr>
      </a:lvl3pPr>
      <a:lvl4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A1251"/>
          </a:solidFill>
          <a:uFillTx/>
          <a:latin typeface="Bree Serif"/>
          <a:ea typeface="Bree Serif"/>
          <a:cs typeface="Bree Serif"/>
          <a:sym typeface="Bree Serif"/>
        </a:defRPr>
      </a:lvl4pPr>
      <a:lvl5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A1251"/>
          </a:solidFill>
          <a:uFillTx/>
          <a:latin typeface="Bree Serif"/>
          <a:ea typeface="Bree Serif"/>
          <a:cs typeface="Bree Serif"/>
          <a:sym typeface="Bree Serif"/>
        </a:defRPr>
      </a:lvl5pPr>
      <a:lvl6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A1251"/>
          </a:solidFill>
          <a:uFillTx/>
          <a:latin typeface="Bree Serif"/>
          <a:ea typeface="Bree Serif"/>
          <a:cs typeface="Bree Serif"/>
          <a:sym typeface="Bree Serif"/>
        </a:defRPr>
      </a:lvl6pPr>
      <a:lvl7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A1251"/>
          </a:solidFill>
          <a:uFillTx/>
          <a:latin typeface="Bree Serif"/>
          <a:ea typeface="Bree Serif"/>
          <a:cs typeface="Bree Serif"/>
          <a:sym typeface="Bree Serif"/>
        </a:defRPr>
      </a:lvl7pPr>
      <a:lvl8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A1251"/>
          </a:solidFill>
          <a:uFillTx/>
          <a:latin typeface="Bree Serif"/>
          <a:ea typeface="Bree Serif"/>
          <a:cs typeface="Bree Serif"/>
          <a:sym typeface="Bree Serif"/>
        </a:defRPr>
      </a:lvl8pPr>
      <a:lvl9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A1251"/>
          </a:solidFill>
          <a:uFillTx/>
          <a:latin typeface="Bree Serif"/>
          <a:ea typeface="Bree Serif"/>
          <a:cs typeface="Bree Serif"/>
          <a:sym typeface="Bree Serif"/>
        </a:defRPr>
      </a:lvl9pPr>
    </p:titleStyle>
    <p:bodyStyle>
      <a:lvl1pPr marL="0" marR="0" indent="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1pPr>
      <a:lvl2pPr marL="0" marR="0" indent="27432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2pPr>
      <a:lvl3pPr marL="605790" marR="0" indent="-285750"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3pPr>
      <a:lvl4pPr marL="0" marR="0" indent="594359"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4pPr>
      <a:lvl5pPr marL="920931" marR="0" indent="-326571"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5pPr>
      <a:lvl6pPr marL="25400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6pPr>
      <a:lvl7pPr marL="29972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7pPr>
      <a:lvl8pPr marL="34544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8pPr>
      <a:lvl9pPr marL="39116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randview Display"/>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randview Display"/>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randview Display"/>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randview Display"/>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randview Display"/>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randview Display"/>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randview Display"/>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randview Display"/>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randview Displa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obelprize.org/" TargetMode="External"/><Relationship Id="rId2" Type="http://schemas.openxmlformats.org/officeDocument/2006/relationships/hyperlink" Target="https://www.nature.com/articles/d41586-024-03212-9"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hms.harvard.edu/news/harvard-medical-school-scientist-gary-ruvkun-receives-nobel-prize-discovery-microrn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Obraz 3" descr="Obraz 3"/>
          <p:cNvPicPr>
            <a:picLocks noChangeAspect="1"/>
          </p:cNvPicPr>
          <p:nvPr/>
        </p:nvPicPr>
        <p:blipFill>
          <a:blip r:embed="rId2"/>
          <a:stretch>
            <a:fillRect/>
          </a:stretch>
        </p:blipFill>
        <p:spPr>
          <a:xfrm>
            <a:off x="3741618" y="2903812"/>
            <a:ext cx="4546075" cy="1805976"/>
          </a:xfrm>
          <a:prstGeom prst="rect">
            <a:avLst/>
          </a:prstGeom>
          <a:ln w="12700">
            <a:miter lim="400000"/>
          </a:ln>
        </p:spPr>
      </p:pic>
      <p:pic>
        <p:nvPicPr>
          <p:cNvPr id="246" name="Obraz 4" descr="Obraz 4"/>
          <p:cNvPicPr>
            <a:picLocks noChangeAspect="1"/>
          </p:cNvPicPr>
          <p:nvPr/>
        </p:nvPicPr>
        <p:blipFill>
          <a:blip r:embed="rId3"/>
          <a:stretch>
            <a:fillRect/>
          </a:stretch>
        </p:blipFill>
        <p:spPr>
          <a:xfrm>
            <a:off x="7890530" y="689035"/>
            <a:ext cx="3328903" cy="2603331"/>
          </a:xfrm>
          <a:prstGeom prst="rect">
            <a:avLst/>
          </a:prstGeom>
          <a:ln w="12700">
            <a:miter lim="400000"/>
          </a:ln>
        </p:spPr>
      </p:pic>
      <p:pic>
        <p:nvPicPr>
          <p:cNvPr id="247" name="Obraz 5" descr="Obraz 5"/>
          <p:cNvPicPr>
            <a:picLocks noChangeAspect="1"/>
          </p:cNvPicPr>
          <p:nvPr/>
        </p:nvPicPr>
        <p:blipFill>
          <a:blip r:embed="rId4"/>
          <a:stretch>
            <a:fillRect/>
          </a:stretch>
        </p:blipFill>
        <p:spPr>
          <a:xfrm rot="18350387">
            <a:off x="-2693993" y="1577373"/>
            <a:ext cx="5651501" cy="5803901"/>
          </a:xfrm>
          <a:prstGeom prst="rect">
            <a:avLst/>
          </a:prstGeom>
          <a:ln w="12700">
            <a:miter lim="400000"/>
          </a:ln>
        </p:spPr>
      </p:pic>
      <p:sp>
        <p:nvSpPr>
          <p:cNvPr id="248" name="pole tekstowe 7"/>
          <p:cNvSpPr txBox="1"/>
          <p:nvPr/>
        </p:nvSpPr>
        <p:spPr>
          <a:xfrm>
            <a:off x="3718886" y="4987401"/>
            <a:ext cx="5790377" cy="828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solidFill>
                  <a:srgbClr val="FF2800"/>
                </a:solidFill>
                <a:latin typeface="Raleway"/>
                <a:ea typeface="Raleway"/>
                <a:cs typeface="Raleway"/>
                <a:sym typeface="Raleway"/>
              </a:defRPr>
            </a:lvl1pPr>
          </a:lstStyle>
          <a:p>
            <a:r>
              <a:t>Nagroda Nobla w dziedzinie fizjologii lub medycyny</a:t>
            </a:r>
          </a:p>
        </p:txBody>
      </p:sp>
      <p:pic>
        <p:nvPicPr>
          <p:cNvPr id="249" name="Obraz 2" descr="Obraz 2"/>
          <p:cNvPicPr>
            <a:picLocks noChangeAspect="1"/>
          </p:cNvPicPr>
          <p:nvPr/>
        </p:nvPicPr>
        <p:blipFill>
          <a:blip r:embed="rId5"/>
          <a:stretch>
            <a:fillRect/>
          </a:stretch>
        </p:blipFill>
        <p:spPr>
          <a:xfrm>
            <a:off x="-1258080" y="-1008774"/>
            <a:ext cx="4461292" cy="315257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D8E06-7777-0244-FCFB-E74ADF5D2170}"/>
            </a:ext>
          </a:extLst>
        </p:cNvPr>
        <p:cNvGrpSpPr/>
        <p:nvPr/>
      </p:nvGrpSpPr>
      <p:grpSpPr>
        <a:xfrm>
          <a:off x="0" y="0"/>
          <a:ext cx="0" cy="0"/>
          <a:chOff x="0" y="0"/>
          <a:chExt cx="0" cy="0"/>
        </a:xfrm>
      </p:grpSpPr>
      <p:pic>
        <p:nvPicPr>
          <p:cNvPr id="272" name="Obraz 4" descr="Obraz 4">
            <a:extLst>
              <a:ext uri="{FF2B5EF4-FFF2-40B4-BE49-F238E27FC236}">
                <a16:creationId xmlns:a16="http://schemas.microsoft.com/office/drawing/2014/main" id="{DCE8A934-C062-FA26-E6FC-6254EB0AB2E4}"/>
              </a:ext>
            </a:extLst>
          </p:cNvPr>
          <p:cNvPicPr>
            <a:picLocks noChangeAspect="1"/>
          </p:cNvPicPr>
          <p:nvPr/>
        </p:nvPicPr>
        <p:blipFill>
          <a:blip r:embed="rId2"/>
          <a:stretch>
            <a:fillRect/>
          </a:stretch>
        </p:blipFill>
        <p:spPr>
          <a:xfrm>
            <a:off x="-1093523" y="-267670"/>
            <a:ext cx="4461292" cy="3152576"/>
          </a:xfrm>
          <a:prstGeom prst="rect">
            <a:avLst/>
          </a:prstGeom>
          <a:ln w="12700">
            <a:miter lim="400000"/>
          </a:ln>
        </p:spPr>
      </p:pic>
      <p:sp>
        <p:nvSpPr>
          <p:cNvPr id="275" name="Tytuł 1">
            <a:extLst>
              <a:ext uri="{FF2B5EF4-FFF2-40B4-BE49-F238E27FC236}">
                <a16:creationId xmlns:a16="http://schemas.microsoft.com/office/drawing/2014/main" id="{1F71F861-43AE-7E18-6B7B-6D5CC593A9A8}"/>
              </a:ext>
            </a:extLst>
          </p:cNvPr>
          <p:cNvSpPr txBox="1"/>
          <p:nvPr/>
        </p:nvSpPr>
        <p:spPr>
          <a:xfrm>
            <a:off x="6783590" y="3819705"/>
            <a:ext cx="3780836" cy="2361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lnSpc>
                <a:spcPct val="120000"/>
              </a:lnSpc>
              <a:spcBef>
                <a:spcPts val="1000"/>
              </a:spcBef>
              <a:defRPr sz="2000" b="1">
                <a:solidFill>
                  <a:srgbClr val="0A1251"/>
                </a:solidFill>
                <a:latin typeface="Raleway"/>
                <a:ea typeface="Raleway"/>
                <a:cs typeface="Raleway"/>
                <a:sym typeface="Raleway"/>
              </a:defRPr>
            </a:pPr>
            <a:endParaRPr dirty="0"/>
          </a:p>
        </p:txBody>
      </p:sp>
      <p:sp>
        <p:nvSpPr>
          <p:cNvPr id="276" name="Tytuł 1">
            <a:extLst>
              <a:ext uri="{FF2B5EF4-FFF2-40B4-BE49-F238E27FC236}">
                <a16:creationId xmlns:a16="http://schemas.microsoft.com/office/drawing/2014/main" id="{0BDA4FD0-4A53-AE5F-94B7-A17AAC84F254}"/>
              </a:ext>
            </a:extLst>
          </p:cNvPr>
          <p:cNvSpPr txBox="1"/>
          <p:nvPr/>
        </p:nvSpPr>
        <p:spPr>
          <a:xfrm>
            <a:off x="2945504" y="6042038"/>
            <a:ext cx="1359486" cy="643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just" defTabSz="914400">
              <a:lnSpc>
                <a:spcPct val="120000"/>
              </a:lnSpc>
              <a:spcBef>
                <a:spcPts val="1000"/>
              </a:spcBef>
              <a:defRPr sz="800">
                <a:solidFill>
                  <a:srgbClr val="0A1251"/>
                </a:solidFill>
                <a:latin typeface="Raleway"/>
                <a:ea typeface="Raleway"/>
                <a:cs typeface="Raleway"/>
                <a:sym typeface="Raleway"/>
              </a:defRPr>
            </a:lvl1pPr>
          </a:lstStyle>
          <a:p>
            <a:endParaRPr dirty="0"/>
          </a:p>
        </p:txBody>
      </p:sp>
      <p:sp>
        <p:nvSpPr>
          <p:cNvPr id="3" name="Symbol zastępczy tekstu 2">
            <a:extLst>
              <a:ext uri="{FF2B5EF4-FFF2-40B4-BE49-F238E27FC236}">
                <a16:creationId xmlns:a16="http://schemas.microsoft.com/office/drawing/2014/main" id="{51DD0B25-1918-0627-6E07-6EF00235E8D2}"/>
              </a:ext>
            </a:extLst>
          </p:cNvPr>
          <p:cNvSpPr>
            <a:spLocks noGrp="1"/>
          </p:cNvSpPr>
          <p:nvPr>
            <p:ph type="body" sz="half" idx="1"/>
          </p:nvPr>
        </p:nvSpPr>
        <p:spPr>
          <a:xfrm>
            <a:off x="2359797" y="1308619"/>
            <a:ext cx="9133837" cy="4115998"/>
          </a:xfrm>
        </p:spPr>
        <p:txBody>
          <a:bodyPr>
            <a:normAutofit/>
          </a:bodyPr>
          <a:lstStyle/>
          <a:p>
            <a:pPr algn="just"/>
            <a:r>
              <a:rPr lang="pl-PL" sz="1600" dirty="0"/>
              <a:t>Wyróżniamy różne rodzaje RNA, w tym na pewno dobrze nam znane: </a:t>
            </a:r>
          </a:p>
          <a:p>
            <a:pPr marL="342900" indent="-342900" algn="just">
              <a:buFontTx/>
              <a:buChar char="-"/>
            </a:pPr>
            <a:r>
              <a:rPr lang="pl-PL" sz="1600" b="1" dirty="0"/>
              <a:t>mRNA: </a:t>
            </a:r>
            <a:r>
              <a:rPr lang="pl-PL" sz="1600" dirty="0"/>
              <a:t>RNA, które powstaje na matrycy DNA w procesie transkrypcji i przekazuje informację </a:t>
            </a:r>
            <a:br>
              <a:rPr lang="pl-PL" sz="1600" dirty="0"/>
            </a:br>
            <a:r>
              <a:rPr lang="pl-PL" sz="1600" dirty="0"/>
              <a:t>o budowie białek zawartą w naszych genach </a:t>
            </a:r>
          </a:p>
          <a:p>
            <a:pPr marL="342900" indent="-342900" algn="just">
              <a:buFontTx/>
              <a:buChar char="-"/>
            </a:pPr>
            <a:r>
              <a:rPr lang="pl-PL" sz="1600" b="1" dirty="0" err="1"/>
              <a:t>tRNA</a:t>
            </a:r>
            <a:r>
              <a:rPr lang="pl-PL" sz="1600" b="1" dirty="0"/>
              <a:t>: </a:t>
            </a:r>
            <a:r>
              <a:rPr lang="pl-PL" sz="1600" dirty="0"/>
              <a:t>transportujące RNA, które dostarczają wolne aminokwasy komplementarne do zapisu mRNA i transportują je do rybosomów, gdzie łączone są w białka w procesie translacji</a:t>
            </a:r>
          </a:p>
          <a:p>
            <a:pPr marL="342900" indent="-342900" algn="just">
              <a:buFontTx/>
              <a:buChar char="-"/>
            </a:pPr>
            <a:r>
              <a:rPr lang="pl-PL" sz="1600" b="1" dirty="0" err="1"/>
              <a:t>rRNA</a:t>
            </a:r>
            <a:r>
              <a:rPr lang="pl-PL" sz="1600" b="1" dirty="0"/>
              <a:t>: </a:t>
            </a:r>
            <a:r>
              <a:rPr lang="pl-PL" sz="1600" dirty="0"/>
              <a:t>wchodzą w skład rybosomów, w których powstają białka w procesie translacji</a:t>
            </a:r>
          </a:p>
          <a:p>
            <a:pPr algn="just"/>
            <a:r>
              <a:rPr lang="pl-PL" sz="1600" b="1" dirty="0" err="1"/>
              <a:t>MikroRNA</a:t>
            </a:r>
            <a:r>
              <a:rPr lang="pl-PL" sz="1600" b="1" dirty="0"/>
              <a:t> </a:t>
            </a:r>
            <a:r>
              <a:rPr lang="pl-PL" sz="1600" dirty="0"/>
              <a:t>natomiast są to niewielkie, zawierające 20-24 nukleotydów, cząsteczki RNA, które poprzez przyłączenie się w sposób komplementarny do cząsteczki już powstałego mRNA prowadzą do zahamowania syntezy białek na jego matrycy i w ten sposób regulują ekspresję genów w komórce.</a:t>
            </a:r>
          </a:p>
          <a:p>
            <a:pPr marL="342900" indent="-342900" algn="just">
              <a:buFontTx/>
              <a:buChar char="-"/>
            </a:pPr>
            <a:endParaRPr lang="pl-PL" sz="1600" dirty="0"/>
          </a:p>
          <a:p>
            <a:pPr marL="342900" indent="-342900" algn="just">
              <a:buFontTx/>
              <a:buChar char="-"/>
            </a:pPr>
            <a:endParaRPr lang="pl-PL" sz="1600" dirty="0"/>
          </a:p>
          <a:p>
            <a:pPr algn="just"/>
            <a:endParaRPr lang="pl-PL" sz="1600" dirty="0"/>
          </a:p>
          <a:p>
            <a:pPr algn="just"/>
            <a:endParaRPr lang="pl-PL" sz="1600" dirty="0"/>
          </a:p>
          <a:p>
            <a:pPr algn="just"/>
            <a:endParaRPr lang="pl-PL" sz="1600" dirty="0"/>
          </a:p>
          <a:p>
            <a:pPr algn="just"/>
            <a:endParaRPr lang="pl-PL" sz="1600" dirty="0"/>
          </a:p>
          <a:p>
            <a:pPr algn="just"/>
            <a:endParaRPr lang="pl-PL" sz="1600" dirty="0"/>
          </a:p>
          <a:p>
            <a:pPr algn="just"/>
            <a:endParaRPr lang="pl-PL" sz="1600" dirty="0"/>
          </a:p>
        </p:txBody>
      </p:sp>
      <p:sp>
        <p:nvSpPr>
          <p:cNvPr id="2" name="Tytuł 1">
            <a:extLst>
              <a:ext uri="{FF2B5EF4-FFF2-40B4-BE49-F238E27FC236}">
                <a16:creationId xmlns:a16="http://schemas.microsoft.com/office/drawing/2014/main" id="{24BD315E-4FAE-DB18-F067-5C05F7EE35B7}"/>
              </a:ext>
            </a:extLst>
          </p:cNvPr>
          <p:cNvSpPr txBox="1">
            <a:spLocks/>
          </p:cNvSpPr>
          <p:nvPr/>
        </p:nvSpPr>
        <p:spPr>
          <a:xfrm>
            <a:off x="2811916" y="590549"/>
            <a:ext cx="8229601" cy="472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1pPr>
            <a:lvl2pPr marL="0" marR="0" indent="27432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2pPr>
            <a:lvl3pPr marL="605790" marR="0" indent="-285750"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3pPr>
            <a:lvl4pPr marL="0" marR="0" indent="594359"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4pPr>
            <a:lvl5pPr marL="920931" marR="0" indent="-326571"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5pPr>
            <a:lvl6pPr marL="25400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6pPr>
            <a:lvl7pPr marL="29972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7pPr>
            <a:lvl8pPr marL="34544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8pPr>
            <a:lvl9pPr marL="39116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9pPr>
          </a:lstStyle>
          <a:p>
            <a:pPr algn="ctr" defTabSz="777240" hangingPunct="1">
              <a:spcBef>
                <a:spcPts val="800"/>
              </a:spcBef>
              <a:defRPr sz="1870" b="1"/>
            </a:pPr>
            <a:r>
              <a:rPr lang="pl-PL" sz="1800" b="1" dirty="0"/>
              <a:t>Czym jest </a:t>
            </a:r>
            <a:r>
              <a:rPr lang="pl-PL" sz="1800" b="1" dirty="0" err="1"/>
              <a:t>microRNA</a:t>
            </a:r>
            <a:r>
              <a:rPr lang="pl-PL" sz="1800" b="1" dirty="0"/>
              <a:t>?</a:t>
            </a:r>
            <a:br>
              <a:rPr lang="pl-PL" sz="1800" b="1" dirty="0"/>
            </a:br>
            <a:endParaRPr lang="pl-PL" sz="1800" dirty="0"/>
          </a:p>
        </p:txBody>
      </p:sp>
    </p:spTree>
    <p:extLst>
      <p:ext uri="{BB962C8B-B14F-4D97-AF65-F5344CB8AC3E}">
        <p14:creationId xmlns:p14="http://schemas.microsoft.com/office/powerpoint/2010/main" val="27250552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088B8-C994-D46E-44C9-A4C010F3BC17}"/>
            </a:ext>
          </a:extLst>
        </p:cNvPr>
        <p:cNvGrpSpPr/>
        <p:nvPr/>
      </p:nvGrpSpPr>
      <p:grpSpPr>
        <a:xfrm>
          <a:off x="0" y="0"/>
          <a:ext cx="0" cy="0"/>
          <a:chOff x="0" y="0"/>
          <a:chExt cx="0" cy="0"/>
        </a:xfrm>
      </p:grpSpPr>
      <p:pic>
        <p:nvPicPr>
          <p:cNvPr id="272" name="Obraz 4" descr="Obraz 4">
            <a:extLst>
              <a:ext uri="{FF2B5EF4-FFF2-40B4-BE49-F238E27FC236}">
                <a16:creationId xmlns:a16="http://schemas.microsoft.com/office/drawing/2014/main" id="{BE8C745D-D88B-10C7-B71B-BD90C1C6CF19}"/>
              </a:ext>
            </a:extLst>
          </p:cNvPr>
          <p:cNvPicPr>
            <a:picLocks noChangeAspect="1"/>
          </p:cNvPicPr>
          <p:nvPr/>
        </p:nvPicPr>
        <p:blipFill>
          <a:blip r:embed="rId2"/>
          <a:stretch>
            <a:fillRect/>
          </a:stretch>
        </p:blipFill>
        <p:spPr>
          <a:xfrm>
            <a:off x="-1093523" y="-267670"/>
            <a:ext cx="4461292" cy="3152576"/>
          </a:xfrm>
          <a:prstGeom prst="rect">
            <a:avLst/>
          </a:prstGeom>
          <a:ln w="12700">
            <a:miter lim="400000"/>
          </a:ln>
        </p:spPr>
      </p:pic>
      <p:sp>
        <p:nvSpPr>
          <p:cNvPr id="275" name="Tytuł 1">
            <a:extLst>
              <a:ext uri="{FF2B5EF4-FFF2-40B4-BE49-F238E27FC236}">
                <a16:creationId xmlns:a16="http://schemas.microsoft.com/office/drawing/2014/main" id="{32CCD69A-8BDB-0D5D-2517-E080D4D531CC}"/>
              </a:ext>
            </a:extLst>
          </p:cNvPr>
          <p:cNvSpPr txBox="1"/>
          <p:nvPr/>
        </p:nvSpPr>
        <p:spPr>
          <a:xfrm>
            <a:off x="6783590" y="3819705"/>
            <a:ext cx="3780836" cy="23619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lnSpc>
                <a:spcPct val="120000"/>
              </a:lnSpc>
              <a:spcBef>
                <a:spcPts val="1000"/>
              </a:spcBef>
              <a:defRPr sz="2000" b="1">
                <a:solidFill>
                  <a:srgbClr val="0A1251"/>
                </a:solidFill>
                <a:latin typeface="Raleway"/>
                <a:ea typeface="Raleway"/>
                <a:cs typeface="Raleway"/>
                <a:sym typeface="Raleway"/>
              </a:defRPr>
            </a:pPr>
            <a:endParaRPr dirty="0"/>
          </a:p>
        </p:txBody>
      </p:sp>
      <p:sp>
        <p:nvSpPr>
          <p:cNvPr id="276" name="Tytuł 1">
            <a:extLst>
              <a:ext uri="{FF2B5EF4-FFF2-40B4-BE49-F238E27FC236}">
                <a16:creationId xmlns:a16="http://schemas.microsoft.com/office/drawing/2014/main" id="{85631222-B404-986C-09DA-D3A9E556C8F6}"/>
              </a:ext>
            </a:extLst>
          </p:cNvPr>
          <p:cNvSpPr txBox="1"/>
          <p:nvPr/>
        </p:nvSpPr>
        <p:spPr>
          <a:xfrm>
            <a:off x="2945504" y="6042038"/>
            <a:ext cx="1359486" cy="643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just" defTabSz="914400">
              <a:lnSpc>
                <a:spcPct val="120000"/>
              </a:lnSpc>
              <a:spcBef>
                <a:spcPts val="1000"/>
              </a:spcBef>
              <a:defRPr sz="800">
                <a:solidFill>
                  <a:srgbClr val="0A1251"/>
                </a:solidFill>
                <a:latin typeface="Raleway"/>
                <a:ea typeface="Raleway"/>
                <a:cs typeface="Raleway"/>
                <a:sym typeface="Raleway"/>
              </a:defRPr>
            </a:lvl1pPr>
          </a:lstStyle>
          <a:p>
            <a:endParaRPr dirty="0"/>
          </a:p>
        </p:txBody>
      </p:sp>
      <p:sp>
        <p:nvSpPr>
          <p:cNvPr id="3" name="Symbol zastępczy tekstu 2">
            <a:extLst>
              <a:ext uri="{FF2B5EF4-FFF2-40B4-BE49-F238E27FC236}">
                <a16:creationId xmlns:a16="http://schemas.microsoft.com/office/drawing/2014/main" id="{2CE8498A-78CD-8F5D-C615-002BA22C5EE9}"/>
              </a:ext>
            </a:extLst>
          </p:cNvPr>
          <p:cNvSpPr>
            <a:spLocks noGrp="1"/>
          </p:cNvSpPr>
          <p:nvPr>
            <p:ph type="body" sz="half" idx="1"/>
          </p:nvPr>
        </p:nvSpPr>
        <p:spPr>
          <a:xfrm>
            <a:off x="2359797" y="1308619"/>
            <a:ext cx="9133837" cy="4115998"/>
          </a:xfrm>
        </p:spPr>
        <p:txBody>
          <a:bodyPr>
            <a:normAutofit/>
          </a:bodyPr>
          <a:lstStyle/>
          <a:p>
            <a:pPr algn="just"/>
            <a:r>
              <a:rPr lang="pl-PL" sz="1600" dirty="0"/>
              <a:t>Naukowcy pracowali wspólnie nad małym nicieniem </a:t>
            </a:r>
            <a:r>
              <a:rPr lang="pl-PL" sz="1600" b="1" i="1" dirty="0"/>
              <a:t>C. </a:t>
            </a:r>
            <a:r>
              <a:rPr lang="pl-PL" sz="1600" b="1" i="1" dirty="0" err="1"/>
              <a:t>elegans</a:t>
            </a:r>
            <a:r>
              <a:rPr lang="pl-PL" sz="1600" dirty="0"/>
              <a:t>, u którego badali dwa szczepy z mutacjami: </a:t>
            </a:r>
            <a:r>
              <a:rPr lang="pl-PL" sz="1600" b="1" dirty="0"/>
              <a:t>lin-14 </a:t>
            </a:r>
            <a:r>
              <a:rPr lang="pl-PL" sz="1600" dirty="0"/>
              <a:t>i</a:t>
            </a:r>
            <a:r>
              <a:rPr lang="pl-PL" sz="1600" b="1" dirty="0"/>
              <a:t> lin-4</a:t>
            </a:r>
            <a:r>
              <a:rPr lang="pl-PL" sz="1600" dirty="0"/>
              <a:t>. Odkryli, że sekwencja RNA lin-4 hamuje ekspresję genu lin-14, ale nie potrafili wyjaśnić, w jaki sposób do tego dochodzi. </a:t>
            </a:r>
          </a:p>
          <a:p>
            <a:pPr algn="just"/>
            <a:r>
              <a:rPr lang="pl-PL" sz="1600" dirty="0"/>
              <a:t>Kiedy odkryli, że sekwencja lin-4 koduje krótki fragment RNA, który jest komplementarny </a:t>
            </a:r>
            <a:br>
              <a:rPr lang="pl-PL" sz="1600" dirty="0"/>
            </a:br>
            <a:r>
              <a:rPr lang="pl-PL" sz="1600" dirty="0"/>
              <a:t>do lin-14, wywnioskowali, że powstałe RNA lin-4 blokuje translację i powstawanie białka lin-14. </a:t>
            </a:r>
          </a:p>
          <a:p>
            <a:pPr algn="just"/>
            <a:r>
              <a:rPr lang="pl-PL" sz="1600" dirty="0"/>
              <a:t>Początkowo ich odkrycie nie zainteresowało świata nauki, jednak, kiedy potwierdzono obecność wielu innych </a:t>
            </a:r>
            <a:r>
              <a:rPr lang="pl-PL" sz="1600" dirty="0" err="1"/>
              <a:t>mikroRNA</a:t>
            </a:r>
            <a:r>
              <a:rPr lang="pl-PL" sz="1600" dirty="0"/>
              <a:t>, w tym w genomie ludzkim, ich osiągnięcie zyskało na znaczeniu.</a:t>
            </a:r>
          </a:p>
          <a:p>
            <a:pPr algn="just"/>
            <a:endParaRPr lang="pl-PL" sz="1600" dirty="0"/>
          </a:p>
          <a:p>
            <a:pPr algn="just"/>
            <a:endParaRPr lang="pl-PL" sz="1600" dirty="0"/>
          </a:p>
          <a:p>
            <a:pPr algn="just"/>
            <a:endParaRPr lang="pl-PL" sz="1600" dirty="0"/>
          </a:p>
          <a:p>
            <a:pPr algn="just"/>
            <a:endParaRPr lang="pl-PL" sz="1600" dirty="0"/>
          </a:p>
          <a:p>
            <a:pPr algn="just"/>
            <a:endParaRPr lang="pl-PL" sz="1600" dirty="0"/>
          </a:p>
          <a:p>
            <a:pPr algn="just"/>
            <a:endParaRPr lang="pl-PL" sz="1600" dirty="0"/>
          </a:p>
        </p:txBody>
      </p:sp>
      <p:sp>
        <p:nvSpPr>
          <p:cNvPr id="2" name="Tytuł 1">
            <a:extLst>
              <a:ext uri="{FF2B5EF4-FFF2-40B4-BE49-F238E27FC236}">
                <a16:creationId xmlns:a16="http://schemas.microsoft.com/office/drawing/2014/main" id="{9815BF16-AB21-FA5A-C8EB-C0D78B8DCB3C}"/>
              </a:ext>
            </a:extLst>
          </p:cNvPr>
          <p:cNvSpPr txBox="1">
            <a:spLocks/>
          </p:cNvSpPr>
          <p:nvPr/>
        </p:nvSpPr>
        <p:spPr>
          <a:xfrm>
            <a:off x="2811916" y="590549"/>
            <a:ext cx="8229601" cy="472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1pPr>
            <a:lvl2pPr marL="0" marR="0" indent="27432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2pPr>
            <a:lvl3pPr marL="605790" marR="0" indent="-285750"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3pPr>
            <a:lvl4pPr marL="0" marR="0" indent="594359"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4pPr>
            <a:lvl5pPr marL="920931" marR="0" indent="-326571"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5pPr>
            <a:lvl6pPr marL="25400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6pPr>
            <a:lvl7pPr marL="29972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7pPr>
            <a:lvl8pPr marL="34544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8pPr>
            <a:lvl9pPr marL="39116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9pPr>
          </a:lstStyle>
          <a:p>
            <a:pPr algn="ctr" defTabSz="777240" hangingPunct="1">
              <a:spcBef>
                <a:spcPts val="800"/>
              </a:spcBef>
              <a:defRPr sz="1870" b="1"/>
            </a:pPr>
            <a:r>
              <a:rPr lang="pl-PL" sz="1800" b="1" dirty="0"/>
              <a:t>Jak doszło do odkrycia?</a:t>
            </a:r>
            <a:endParaRPr lang="pl-PL" sz="1800" dirty="0"/>
          </a:p>
        </p:txBody>
      </p:sp>
      <p:pic>
        <p:nvPicPr>
          <p:cNvPr id="6" name="Obraz 5">
            <a:extLst>
              <a:ext uri="{FF2B5EF4-FFF2-40B4-BE49-F238E27FC236}">
                <a16:creationId xmlns:a16="http://schemas.microsoft.com/office/drawing/2014/main" id="{8BD7B7DF-A8C4-16F8-0DCC-A87EDC423702}"/>
              </a:ext>
            </a:extLst>
          </p:cNvPr>
          <p:cNvPicPr>
            <a:picLocks noChangeAspect="1"/>
          </p:cNvPicPr>
          <p:nvPr/>
        </p:nvPicPr>
        <p:blipFill>
          <a:blip r:embed="rId3"/>
          <a:srcRect l="4299"/>
          <a:stretch/>
        </p:blipFill>
        <p:spPr>
          <a:xfrm>
            <a:off x="6405735" y="4174794"/>
            <a:ext cx="5327480" cy="2188936"/>
          </a:xfrm>
          <a:prstGeom prst="rect">
            <a:avLst/>
          </a:prstGeom>
        </p:spPr>
      </p:pic>
      <p:pic>
        <p:nvPicPr>
          <p:cNvPr id="7" name="Obraz 6">
            <a:extLst>
              <a:ext uri="{FF2B5EF4-FFF2-40B4-BE49-F238E27FC236}">
                <a16:creationId xmlns:a16="http://schemas.microsoft.com/office/drawing/2014/main" id="{4CB37BF5-98D2-3CD8-1FB2-79DEF1FF6DD3}"/>
              </a:ext>
            </a:extLst>
          </p:cNvPr>
          <p:cNvPicPr>
            <a:picLocks noChangeAspect="1"/>
          </p:cNvPicPr>
          <p:nvPr/>
        </p:nvPicPr>
        <p:blipFill>
          <a:blip r:embed="rId4"/>
          <a:stretch>
            <a:fillRect/>
          </a:stretch>
        </p:blipFill>
        <p:spPr>
          <a:xfrm>
            <a:off x="2945504" y="4461195"/>
            <a:ext cx="2874524" cy="1980977"/>
          </a:xfrm>
          <a:prstGeom prst="rect">
            <a:avLst/>
          </a:prstGeom>
        </p:spPr>
      </p:pic>
    </p:spTree>
    <p:extLst>
      <p:ext uri="{BB962C8B-B14F-4D97-AF65-F5344CB8AC3E}">
        <p14:creationId xmlns:p14="http://schemas.microsoft.com/office/powerpoint/2010/main" val="25300521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426D7-3699-FF1D-2A70-D63B9CBAE7E0}"/>
            </a:ext>
          </a:extLst>
        </p:cNvPr>
        <p:cNvGrpSpPr/>
        <p:nvPr/>
      </p:nvGrpSpPr>
      <p:grpSpPr>
        <a:xfrm>
          <a:off x="0" y="0"/>
          <a:ext cx="0" cy="0"/>
          <a:chOff x="0" y="0"/>
          <a:chExt cx="0" cy="0"/>
        </a:xfrm>
      </p:grpSpPr>
      <p:pic>
        <p:nvPicPr>
          <p:cNvPr id="272" name="Obraz 4" descr="Obraz 4">
            <a:extLst>
              <a:ext uri="{FF2B5EF4-FFF2-40B4-BE49-F238E27FC236}">
                <a16:creationId xmlns:a16="http://schemas.microsoft.com/office/drawing/2014/main" id="{A0B16AD8-63E7-F81E-B816-BB74E746EB7C}"/>
              </a:ext>
            </a:extLst>
          </p:cNvPr>
          <p:cNvPicPr>
            <a:picLocks noChangeAspect="1"/>
          </p:cNvPicPr>
          <p:nvPr/>
        </p:nvPicPr>
        <p:blipFill>
          <a:blip r:embed="rId2"/>
          <a:stretch>
            <a:fillRect/>
          </a:stretch>
        </p:blipFill>
        <p:spPr>
          <a:xfrm>
            <a:off x="-1093523" y="-267670"/>
            <a:ext cx="4461292" cy="3152576"/>
          </a:xfrm>
          <a:prstGeom prst="rect">
            <a:avLst/>
          </a:prstGeom>
          <a:ln w="12700">
            <a:miter lim="400000"/>
          </a:ln>
        </p:spPr>
      </p:pic>
      <p:sp>
        <p:nvSpPr>
          <p:cNvPr id="275" name="Tytuł 1">
            <a:extLst>
              <a:ext uri="{FF2B5EF4-FFF2-40B4-BE49-F238E27FC236}">
                <a16:creationId xmlns:a16="http://schemas.microsoft.com/office/drawing/2014/main" id="{C375674A-E735-C2D8-6F43-86D16896E69C}"/>
              </a:ext>
            </a:extLst>
          </p:cNvPr>
          <p:cNvSpPr txBox="1"/>
          <p:nvPr/>
        </p:nvSpPr>
        <p:spPr>
          <a:xfrm>
            <a:off x="6783590" y="3819705"/>
            <a:ext cx="3780836" cy="2361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lnSpc>
                <a:spcPct val="120000"/>
              </a:lnSpc>
              <a:spcBef>
                <a:spcPts val="1000"/>
              </a:spcBef>
              <a:defRPr sz="2000" b="1">
                <a:solidFill>
                  <a:srgbClr val="0A1251"/>
                </a:solidFill>
                <a:latin typeface="Raleway"/>
                <a:ea typeface="Raleway"/>
                <a:cs typeface="Raleway"/>
                <a:sym typeface="Raleway"/>
              </a:defRPr>
            </a:pPr>
            <a:endParaRPr dirty="0"/>
          </a:p>
        </p:txBody>
      </p:sp>
      <p:sp>
        <p:nvSpPr>
          <p:cNvPr id="276" name="Tytuł 1">
            <a:extLst>
              <a:ext uri="{FF2B5EF4-FFF2-40B4-BE49-F238E27FC236}">
                <a16:creationId xmlns:a16="http://schemas.microsoft.com/office/drawing/2014/main" id="{52719660-36BA-9339-214B-B4B905BBF4DB}"/>
              </a:ext>
            </a:extLst>
          </p:cNvPr>
          <p:cNvSpPr txBox="1"/>
          <p:nvPr/>
        </p:nvSpPr>
        <p:spPr>
          <a:xfrm>
            <a:off x="2945504" y="6042038"/>
            <a:ext cx="1359486" cy="643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just" defTabSz="914400">
              <a:lnSpc>
                <a:spcPct val="120000"/>
              </a:lnSpc>
              <a:spcBef>
                <a:spcPts val="1000"/>
              </a:spcBef>
              <a:defRPr sz="800">
                <a:solidFill>
                  <a:srgbClr val="0A1251"/>
                </a:solidFill>
                <a:latin typeface="Raleway"/>
                <a:ea typeface="Raleway"/>
                <a:cs typeface="Raleway"/>
                <a:sym typeface="Raleway"/>
              </a:defRPr>
            </a:lvl1pPr>
          </a:lstStyle>
          <a:p>
            <a:endParaRPr dirty="0"/>
          </a:p>
        </p:txBody>
      </p:sp>
      <p:sp>
        <p:nvSpPr>
          <p:cNvPr id="3" name="Symbol zastępczy tekstu 2">
            <a:extLst>
              <a:ext uri="{FF2B5EF4-FFF2-40B4-BE49-F238E27FC236}">
                <a16:creationId xmlns:a16="http://schemas.microsoft.com/office/drawing/2014/main" id="{9EBDDC20-4872-8075-92EB-1AFAD34E0CBF}"/>
              </a:ext>
            </a:extLst>
          </p:cNvPr>
          <p:cNvSpPr>
            <a:spLocks noGrp="1"/>
          </p:cNvSpPr>
          <p:nvPr>
            <p:ph type="body" sz="half" idx="1"/>
          </p:nvPr>
        </p:nvSpPr>
        <p:spPr>
          <a:xfrm>
            <a:off x="2359797" y="1308619"/>
            <a:ext cx="9133837" cy="4115998"/>
          </a:xfrm>
        </p:spPr>
        <p:txBody>
          <a:bodyPr>
            <a:normAutofit/>
          </a:bodyPr>
          <a:lstStyle/>
          <a:p>
            <a:pPr algn="just"/>
            <a:r>
              <a:rPr lang="pl-PL" sz="1800" dirty="0"/>
              <a:t>Te małe cząsteczki RNA pełnią istotną rolę w prawidłowym rozwoju wielu organizmów, w tym ludzi. Mutacje i nieprawidłowości w budowie </a:t>
            </a:r>
            <a:r>
              <a:rPr lang="pl-PL" sz="1800" dirty="0" err="1"/>
              <a:t>mikroRNA</a:t>
            </a:r>
            <a:r>
              <a:rPr lang="pl-PL" sz="1800" dirty="0"/>
              <a:t> powodują poważne problemy zdrowotne i mogą przyczyniać się do wrodzonych zaburzeń wzroku, słuchu czy zwiększonego ryzyka rozwoju nowotworów. </a:t>
            </a:r>
          </a:p>
          <a:p>
            <a:pPr algn="just"/>
            <a:endParaRPr lang="pl-PL" sz="1600" dirty="0"/>
          </a:p>
          <a:p>
            <a:pPr algn="just"/>
            <a:endParaRPr lang="pl-PL" sz="1600" dirty="0"/>
          </a:p>
          <a:p>
            <a:pPr algn="just"/>
            <a:endParaRPr lang="pl-PL" sz="1600" dirty="0"/>
          </a:p>
          <a:p>
            <a:pPr algn="just"/>
            <a:endParaRPr lang="pl-PL" sz="1600" dirty="0"/>
          </a:p>
          <a:p>
            <a:pPr algn="just"/>
            <a:endParaRPr lang="pl-PL" sz="1600" dirty="0"/>
          </a:p>
          <a:p>
            <a:pPr algn="just"/>
            <a:endParaRPr lang="pl-PL" sz="1600" dirty="0"/>
          </a:p>
        </p:txBody>
      </p:sp>
      <p:sp>
        <p:nvSpPr>
          <p:cNvPr id="2" name="Tytuł 1">
            <a:extLst>
              <a:ext uri="{FF2B5EF4-FFF2-40B4-BE49-F238E27FC236}">
                <a16:creationId xmlns:a16="http://schemas.microsoft.com/office/drawing/2014/main" id="{896617EB-6164-30BC-C993-0E5650000AA9}"/>
              </a:ext>
            </a:extLst>
          </p:cNvPr>
          <p:cNvSpPr txBox="1">
            <a:spLocks/>
          </p:cNvSpPr>
          <p:nvPr/>
        </p:nvSpPr>
        <p:spPr>
          <a:xfrm>
            <a:off x="2811916" y="590549"/>
            <a:ext cx="8229601" cy="472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1pPr>
            <a:lvl2pPr marL="0" marR="0" indent="27432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2pPr>
            <a:lvl3pPr marL="605790" marR="0" indent="-285750"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3pPr>
            <a:lvl4pPr marL="0" marR="0" indent="594359"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4pPr>
            <a:lvl5pPr marL="920931" marR="0" indent="-326571"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5pPr>
            <a:lvl6pPr marL="25400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6pPr>
            <a:lvl7pPr marL="29972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7pPr>
            <a:lvl8pPr marL="34544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8pPr>
            <a:lvl9pPr marL="39116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9pPr>
          </a:lstStyle>
          <a:p>
            <a:pPr algn="ctr" defTabSz="777240" hangingPunct="1">
              <a:spcBef>
                <a:spcPts val="800"/>
              </a:spcBef>
              <a:defRPr sz="1870" b="1"/>
            </a:pPr>
            <a:r>
              <a:rPr lang="pl-PL" sz="1800" b="1" dirty="0" err="1"/>
              <a:t>MikroRNA</a:t>
            </a:r>
            <a:r>
              <a:rPr lang="pl-PL" sz="1800" b="1" dirty="0"/>
              <a:t> - makro znaczenie</a:t>
            </a:r>
            <a:endParaRPr lang="pl-PL" sz="1800" dirty="0"/>
          </a:p>
        </p:txBody>
      </p:sp>
      <p:pic>
        <p:nvPicPr>
          <p:cNvPr id="5" name="Obraz 4">
            <a:extLst>
              <a:ext uri="{FF2B5EF4-FFF2-40B4-BE49-F238E27FC236}">
                <a16:creationId xmlns:a16="http://schemas.microsoft.com/office/drawing/2014/main" id="{615DFA11-BAD3-B613-92D4-0BBA98341594}"/>
              </a:ext>
            </a:extLst>
          </p:cNvPr>
          <p:cNvPicPr>
            <a:picLocks noChangeAspect="1"/>
          </p:cNvPicPr>
          <p:nvPr/>
        </p:nvPicPr>
        <p:blipFill>
          <a:blip r:embed="rId3"/>
          <a:stretch>
            <a:fillRect/>
          </a:stretch>
        </p:blipFill>
        <p:spPr>
          <a:xfrm>
            <a:off x="3033315" y="2909633"/>
            <a:ext cx="7321648" cy="3096802"/>
          </a:xfrm>
          <a:prstGeom prst="rect">
            <a:avLst/>
          </a:prstGeom>
        </p:spPr>
      </p:pic>
    </p:spTree>
    <p:extLst>
      <p:ext uri="{BB962C8B-B14F-4D97-AF65-F5344CB8AC3E}">
        <p14:creationId xmlns:p14="http://schemas.microsoft.com/office/powerpoint/2010/main" val="389541854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ytuł 1"/>
          <p:cNvSpPr txBox="1">
            <a:spLocks noGrp="1"/>
          </p:cNvSpPr>
          <p:nvPr>
            <p:ph type="body" idx="1"/>
          </p:nvPr>
        </p:nvSpPr>
        <p:spPr>
          <a:xfrm>
            <a:off x="2776171" y="257053"/>
            <a:ext cx="8543927" cy="5545871"/>
          </a:xfrm>
          <a:prstGeom prst="rect">
            <a:avLst/>
          </a:prstGeom>
        </p:spPr>
        <p:txBody>
          <a:bodyPr/>
          <a:lstStyle/>
          <a:p>
            <a:r>
              <a:rPr dirty="0"/>
              <a:t>ZADANIA</a:t>
            </a:r>
            <a:r>
              <a:rPr lang="pl-PL" dirty="0"/>
              <a:t>/SCENARIUSZE LEKCJI</a:t>
            </a:r>
            <a:endParaRPr dirty="0"/>
          </a:p>
        </p:txBody>
      </p:sp>
      <p:pic>
        <p:nvPicPr>
          <p:cNvPr id="299" name="Obraz 4" descr="Obraz 4"/>
          <p:cNvPicPr>
            <a:picLocks noChangeAspect="1"/>
          </p:cNvPicPr>
          <p:nvPr/>
        </p:nvPicPr>
        <p:blipFill>
          <a:blip r:embed="rId2"/>
          <a:stretch>
            <a:fillRect/>
          </a:stretch>
        </p:blipFill>
        <p:spPr>
          <a:xfrm>
            <a:off x="-1180021" y="-663086"/>
            <a:ext cx="4461292" cy="3152576"/>
          </a:xfrm>
          <a:prstGeom prst="rect">
            <a:avLst/>
          </a:prstGeom>
          <a:ln w="12700">
            <a:miter lim="400000"/>
          </a:ln>
        </p:spPr>
      </p:pic>
      <p:sp>
        <p:nvSpPr>
          <p:cNvPr id="6" name="Produkcja powyższych szczepionek wymaga tworzenia wielkoskalowych hodowli komórkowych co znacząco ogranicza możliwości szybkiej produkcji szczepionek w odpowiedzi na nowo powstały patogen stanowiący zagrożenie dla zdrowia publicznego tak jak to było na p">
            <a:extLst>
              <a:ext uri="{FF2B5EF4-FFF2-40B4-BE49-F238E27FC236}">
                <a16:creationId xmlns:a16="http://schemas.microsoft.com/office/drawing/2014/main" id="{21256DEE-94A8-B1ED-5D33-1313B051A651}"/>
              </a:ext>
            </a:extLst>
          </p:cNvPr>
          <p:cNvSpPr txBox="1"/>
          <p:nvPr/>
        </p:nvSpPr>
        <p:spPr>
          <a:xfrm>
            <a:off x="1669471" y="1055077"/>
            <a:ext cx="9847026" cy="3291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457200" indent="-457200" algn="just" defTabSz="914400">
              <a:lnSpc>
                <a:spcPct val="120000"/>
              </a:lnSpc>
              <a:spcBef>
                <a:spcPts val="1000"/>
              </a:spcBef>
              <a:buAutoNum type="arabicPeriod"/>
              <a:defRPr sz="2000">
                <a:solidFill>
                  <a:srgbClr val="0A1251"/>
                </a:solidFill>
                <a:latin typeface="Raleway"/>
                <a:ea typeface="Raleway"/>
                <a:cs typeface="Raleway"/>
                <a:sym typeface="Raleway"/>
              </a:defRPr>
            </a:pPr>
            <a:endParaRPr lang="pl-PL" sz="1400" dirty="0"/>
          </a:p>
        </p:txBody>
      </p:sp>
      <p:sp>
        <p:nvSpPr>
          <p:cNvPr id="3" name="pole tekstowe 2">
            <a:extLst>
              <a:ext uri="{FF2B5EF4-FFF2-40B4-BE49-F238E27FC236}">
                <a16:creationId xmlns:a16="http://schemas.microsoft.com/office/drawing/2014/main" id="{DF41CA44-186C-4B1C-37A1-90CD566CAFA1}"/>
              </a:ext>
            </a:extLst>
          </p:cNvPr>
          <p:cNvSpPr txBox="1"/>
          <p:nvPr/>
        </p:nvSpPr>
        <p:spPr>
          <a:xfrm>
            <a:off x="2282910" y="913202"/>
            <a:ext cx="9357154"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Font typeface="+mj-lt"/>
              <a:buAutoNum type="arabicPeriod"/>
            </a:pPr>
            <a:r>
              <a:rPr lang="pl-PL" dirty="0">
                <a:latin typeface="Raleway" pitchFamily="2" charset="0"/>
              </a:rPr>
              <a:t>Wyróżniamy różne rodzaje RNA. Przyporządkuj właściwą nazwę (</a:t>
            </a:r>
            <a:r>
              <a:rPr lang="pl-PL" dirty="0" err="1">
                <a:latin typeface="Raleway" pitchFamily="2" charset="0"/>
              </a:rPr>
              <a:t>rRNA</a:t>
            </a:r>
            <a:r>
              <a:rPr lang="pl-PL" dirty="0">
                <a:latin typeface="Raleway" pitchFamily="2" charset="0"/>
              </a:rPr>
              <a:t>, </a:t>
            </a:r>
            <a:r>
              <a:rPr lang="pl-PL" dirty="0" err="1">
                <a:latin typeface="Raleway" pitchFamily="2" charset="0"/>
              </a:rPr>
              <a:t>mikroRNA</a:t>
            </a:r>
            <a:r>
              <a:rPr lang="pl-PL" dirty="0">
                <a:latin typeface="Raleway" pitchFamily="2" charset="0"/>
              </a:rPr>
              <a:t>, </a:t>
            </a:r>
            <a:r>
              <a:rPr lang="pl-PL" dirty="0" err="1">
                <a:latin typeface="Raleway" pitchFamily="2" charset="0"/>
              </a:rPr>
              <a:t>tRNA</a:t>
            </a:r>
            <a:r>
              <a:rPr lang="pl-PL" dirty="0">
                <a:latin typeface="Raleway" pitchFamily="2" charset="0"/>
              </a:rPr>
              <a:t>, mRNA) do funkcji: a – powstaje w wyniku procesu transkrypcji; b – transportuje aminokwasy do miejsca powstawania białek; c – buduje rybosomy; d – bierze udział w obróbce </a:t>
            </a:r>
            <a:r>
              <a:rPr lang="pl-PL" dirty="0" err="1">
                <a:latin typeface="Raleway" pitchFamily="2" charset="0"/>
              </a:rPr>
              <a:t>postranslacyjnej</a:t>
            </a:r>
            <a:r>
              <a:rPr lang="pl-PL" dirty="0">
                <a:latin typeface="Raleway" pitchFamily="2" charset="0"/>
              </a:rPr>
              <a:t>. </a:t>
            </a:r>
          </a:p>
          <a:p>
            <a:pPr marL="342900" indent="-342900">
              <a:buFont typeface="+mj-lt"/>
              <a:buAutoNum type="arabicPeriod"/>
            </a:pPr>
            <a:r>
              <a:rPr lang="pl-PL" dirty="0">
                <a:latin typeface="Raleway" pitchFamily="2" charset="0"/>
              </a:rPr>
              <a:t>Które z powstałych </a:t>
            </a:r>
            <a:r>
              <a:rPr lang="pl-PL" dirty="0" err="1">
                <a:latin typeface="Raleway" pitchFamily="2" charset="0"/>
              </a:rPr>
              <a:t>mikroRNA</a:t>
            </a:r>
            <a:r>
              <a:rPr lang="pl-PL" dirty="0">
                <a:latin typeface="Raleway" pitchFamily="2" charset="0"/>
              </a:rPr>
              <a:t> mogą przyłączyć się do poniższej nici mRNA:    </a:t>
            </a:r>
            <a:br>
              <a:rPr lang="pl-PL" dirty="0">
                <a:latin typeface="Raleway" pitchFamily="2" charset="0"/>
              </a:rPr>
            </a:br>
            <a:r>
              <a:rPr lang="pl-PL" dirty="0">
                <a:latin typeface="Raleway" pitchFamily="2" charset="0"/>
              </a:rPr>
              <a:t>mRNA: 3’ AUGAAUGAUGACGCUAGU 5’                                                                           </a:t>
            </a:r>
            <a:r>
              <a:rPr lang="pl-PL" dirty="0" err="1">
                <a:latin typeface="Raleway" pitchFamily="2" charset="0"/>
              </a:rPr>
              <a:t>mikroRNA</a:t>
            </a:r>
            <a:r>
              <a:rPr lang="pl-PL" dirty="0">
                <a:latin typeface="Raleway" pitchFamily="2" charset="0"/>
              </a:rPr>
              <a:t>: 1 – UUUAAU; 2 – AAUGAU; 3- CUACUG;</a:t>
            </a:r>
          </a:p>
          <a:p>
            <a:pPr marL="342900" indent="-342900" algn="just">
              <a:buFont typeface="+mj-lt"/>
              <a:buAutoNum type="arabicPeriod"/>
            </a:pPr>
            <a:r>
              <a:rPr lang="pl-PL" dirty="0" err="1">
                <a:latin typeface="Raleway" pitchFamily="2" charset="0"/>
              </a:rPr>
              <a:t>MikroRNA</a:t>
            </a:r>
            <a:r>
              <a:rPr lang="pl-PL" dirty="0">
                <a:latin typeface="Raleway" pitchFamily="2" charset="0"/>
              </a:rPr>
              <a:t> mają istotne znaczenie kliniczne. W wyniku mutacji w obrębie jednego </a:t>
            </a:r>
            <a:r>
              <a:rPr lang="pl-PL" dirty="0" err="1">
                <a:latin typeface="Raleway" pitchFamily="2" charset="0"/>
              </a:rPr>
              <a:t>mikroRNA</a:t>
            </a:r>
            <a:r>
              <a:rPr lang="pl-PL" dirty="0">
                <a:latin typeface="Raleway" pitchFamily="2" charset="0"/>
              </a:rPr>
              <a:t> dochodzi do powstania zespołu DICER1. Poszukaj i opisz objawy tej choroby. Czy istnieją formy leczenia tego zespołu?</a:t>
            </a:r>
          </a:p>
          <a:p>
            <a:pPr marL="342900" indent="-342900" algn="just">
              <a:buFont typeface="+mj-lt"/>
              <a:buAutoNum type="arabicPeriod"/>
            </a:pPr>
            <a:r>
              <a:rPr lang="pl-PL" dirty="0">
                <a:latin typeface="Raleway" pitchFamily="2" charset="0"/>
              </a:rPr>
              <a:t>W badaniach tegorocznych noblistów wykorzystywano nicienie </a:t>
            </a:r>
            <a:r>
              <a:rPr lang="pl-PL" i="1" dirty="0">
                <a:latin typeface="Raleway" pitchFamily="2" charset="0"/>
              </a:rPr>
              <a:t>C. </a:t>
            </a:r>
            <a:r>
              <a:rPr lang="pl-PL" i="1" dirty="0" err="1">
                <a:latin typeface="Raleway" pitchFamily="2" charset="0"/>
              </a:rPr>
              <a:t>elegans</a:t>
            </a:r>
            <a:r>
              <a:rPr lang="pl-PL" dirty="0">
                <a:latin typeface="Raleway" pitchFamily="2" charset="0"/>
              </a:rPr>
              <a:t>. Poszukaj informacji na jego temat i ustal, dlaczego tak często jest wykorzystywany w badaniach naukowych. </a:t>
            </a:r>
          </a:p>
          <a:p>
            <a:pPr marL="342900" indent="-342900" algn="just">
              <a:buFont typeface="+mj-lt"/>
              <a:buAutoNum type="arabicPeriod"/>
            </a:pPr>
            <a:r>
              <a:rPr lang="pl-PL" dirty="0">
                <a:latin typeface="Raleway" pitchFamily="2" charset="0"/>
              </a:rPr>
              <a:t>Praca domowa: </a:t>
            </a:r>
            <a:r>
              <a:rPr lang="pl-PL" b="0" i="0" u="none" strike="noStrike" dirty="0" err="1">
                <a:solidFill>
                  <a:srgbClr val="222222"/>
                </a:solidFill>
                <a:effectLst/>
                <a:latin typeface="Raleway" pitchFamily="2" charset="0"/>
              </a:rPr>
              <a:t>MikroRNA</a:t>
            </a:r>
            <a:r>
              <a:rPr lang="pl-PL" b="0" i="0" u="none" strike="noStrike" dirty="0">
                <a:solidFill>
                  <a:srgbClr val="222222"/>
                </a:solidFill>
                <a:effectLst/>
                <a:latin typeface="Raleway" pitchFamily="2" charset="0"/>
              </a:rPr>
              <a:t> jest obecnie poddawane licznym badaniom naukowym i klinicznym, celem znalezienia jego roli w patogenezie chorób, by w przyszłości zastosować te cząsteczki do monitorowania pacjentów oraz leczenia ich dolegliwości. Przy wykorzystaniu źródeł dostępnych w Internecie znajdź te dziedziny medycyny, w których </a:t>
            </a:r>
            <a:r>
              <a:rPr lang="pl-PL" b="0" i="0" u="none" strike="noStrike" dirty="0" err="1">
                <a:solidFill>
                  <a:srgbClr val="222222"/>
                </a:solidFill>
                <a:effectLst/>
                <a:latin typeface="Raleway" pitchFamily="2" charset="0"/>
              </a:rPr>
              <a:t>mikroRNA</a:t>
            </a:r>
            <a:r>
              <a:rPr lang="pl-PL" b="0" i="0" u="none" strike="noStrike" dirty="0">
                <a:solidFill>
                  <a:srgbClr val="222222"/>
                </a:solidFill>
                <a:effectLst/>
                <a:latin typeface="Raleway" pitchFamily="2" charset="0"/>
              </a:rPr>
              <a:t> jest badane oraz informacje o tym, w jakich jednostkach chorobowych to się odbywa? </a:t>
            </a:r>
          </a:p>
          <a:p>
            <a:br>
              <a:rPr lang="pl-PL" dirty="0"/>
            </a:br>
            <a:endParaRPr lang="pl-PL" dirty="0"/>
          </a:p>
          <a:p>
            <a:pPr algn="just"/>
            <a:endParaRPr lang="pl-PL" sz="1800"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ytuł 1"/>
          <p:cNvSpPr txBox="1">
            <a:spLocks noGrp="1"/>
          </p:cNvSpPr>
          <p:nvPr>
            <p:ph type="body" idx="1"/>
          </p:nvPr>
        </p:nvSpPr>
        <p:spPr>
          <a:xfrm>
            <a:off x="2117803" y="287689"/>
            <a:ext cx="8543927" cy="5545871"/>
          </a:xfrm>
          <a:prstGeom prst="rect">
            <a:avLst/>
          </a:prstGeom>
        </p:spPr>
        <p:txBody>
          <a:bodyPr>
            <a:normAutofit fontScale="92500" lnSpcReduction="10000"/>
          </a:bodyPr>
          <a:lstStyle/>
          <a:p>
            <a:pPr algn="just">
              <a:defRPr u="sng"/>
            </a:pPr>
            <a:r>
              <a:rPr lang="pl-PL" dirty="0"/>
              <a:t>Bibliografia:</a:t>
            </a:r>
          </a:p>
          <a:p>
            <a:pPr marL="457200" indent="-457200" algn="just">
              <a:buFontTx/>
              <a:buAutoNum type="arabicPeriod"/>
              <a:defRPr u="sng"/>
            </a:pPr>
            <a:r>
              <a:rPr lang="pl-PL" altLang="pl-PL" dirty="0">
                <a:solidFill>
                  <a:schemeClr val="tx1"/>
                </a:solidFill>
                <a:latin typeface="Aptos"/>
                <a:hlinkClick r:id="rId2">
                  <a:extLst>
                    <a:ext uri="{A12FA001-AC4F-418D-AE19-62706E023703}">
                      <ahyp:hlinkClr xmlns:ahyp="http://schemas.microsoft.com/office/drawing/2018/hyperlinkcolor" val="tx"/>
                    </a:ext>
                  </a:extLst>
                </a:hlinkClick>
              </a:rPr>
              <a:t>https://www.nature.com/articles/d41586-024-03212-9</a:t>
            </a:r>
            <a:endParaRPr lang="pl-PL" altLang="pl-PL" sz="1100" dirty="0">
              <a:solidFill>
                <a:schemeClr val="tx1"/>
              </a:solidFill>
            </a:endParaRPr>
          </a:p>
          <a:p>
            <a:pPr marL="457200" indent="-457200" algn="just">
              <a:buAutoNum type="arabicPeriod"/>
              <a:defRPr u="sng"/>
            </a:pPr>
            <a:r>
              <a:rPr lang="pl-PL" dirty="0">
                <a:solidFill>
                  <a:schemeClr val="tx1"/>
                </a:solidFill>
                <a:hlinkClick r:id="rId3">
                  <a:extLst>
                    <a:ext uri="{A12FA001-AC4F-418D-AE19-62706E023703}">
                      <ahyp:hlinkClr xmlns:ahyp="http://schemas.microsoft.com/office/drawing/2018/hyperlinkcolor" val="tx"/>
                    </a:ext>
                  </a:extLst>
                </a:hlinkClick>
              </a:rPr>
              <a:t> </a:t>
            </a:r>
            <a:r>
              <a:rPr lang="pl-PL" altLang="pl-PL" dirty="0">
                <a:solidFill>
                  <a:schemeClr val="tx1"/>
                </a:solidFill>
                <a:latin typeface="Aptos"/>
                <a:hlinkClick r:id="rId4">
                  <a:extLst>
                    <a:ext uri="{A12FA001-AC4F-418D-AE19-62706E023703}">
                      <ahyp:hlinkClr xmlns:ahyp="http://schemas.microsoft.com/office/drawing/2018/hyperlinkcolor" val="tx"/>
                    </a:ext>
                  </a:extLst>
                </a:hlinkClick>
              </a:rPr>
              <a:t>https://hms.harvard.edu/news/harvard-medical-school-scientist-gary-ruvkun-receives-nobel-prize-discovery-microrna </a:t>
            </a:r>
            <a:endParaRPr lang="pl-PL" altLang="pl-PL" dirty="0">
              <a:solidFill>
                <a:schemeClr val="tx1"/>
              </a:solidFill>
              <a:latin typeface="Aptos"/>
            </a:endParaRPr>
          </a:p>
          <a:p>
            <a:pPr marL="457200" indent="-457200" algn="just">
              <a:buAutoNum type="arabicPeriod"/>
              <a:defRPr u="sng"/>
            </a:pPr>
            <a:r>
              <a:rPr lang="pl-PL" dirty="0">
                <a:solidFill>
                  <a:schemeClr val="tx1"/>
                </a:solidFill>
                <a:latin typeface="Aptos"/>
                <a:hlinkClick r:id="rId3">
                  <a:extLst>
                    <a:ext uri="{A12FA001-AC4F-418D-AE19-62706E023703}">
                      <ahyp:hlinkClr xmlns:ahyp="http://schemas.microsoft.com/office/drawing/2018/hyperlinkcolor" val="tx"/>
                    </a:ext>
                  </a:extLst>
                </a:hlinkClick>
              </a:rPr>
              <a:t>Grafiki: </a:t>
            </a:r>
            <a:r>
              <a:rPr lang="pl-PL" dirty="0">
                <a:solidFill>
                  <a:schemeClr val="tx1"/>
                </a:solidFill>
                <a:hlinkClick r:id="rId3">
                  <a:extLst>
                    <a:ext uri="{A12FA001-AC4F-418D-AE19-62706E023703}">
                      <ahyp:hlinkClr xmlns:ahyp="http://schemas.microsoft.com/office/drawing/2018/hyperlinkcolor" val="tx"/>
                    </a:ext>
                  </a:extLst>
                </a:hlinkClick>
              </a:rPr>
              <a:t>https://www.nobelprize.org</a:t>
            </a:r>
            <a:endParaRPr lang="pl-PL" dirty="0">
              <a:solidFill>
                <a:schemeClr val="tx1"/>
              </a:solidFill>
            </a:endParaRPr>
          </a:p>
          <a:p>
            <a:pPr marL="457200" indent="-457200" algn="just">
              <a:buAutoNum type="arabicPeriod"/>
              <a:defRPr u="sng"/>
            </a:pPr>
            <a:endParaRPr lang="pl-PL" dirty="0"/>
          </a:p>
          <a:p>
            <a:pPr algn="just">
              <a:defRPr u="sng"/>
            </a:pPr>
            <a:r>
              <a:rPr lang="pl-PL" dirty="0"/>
              <a:t>Z podanej strony pochodzą też wykorzystane w prezentacji grafiki.</a:t>
            </a:r>
          </a:p>
          <a:p>
            <a:pPr algn="just">
              <a:defRPr u="sng"/>
            </a:pPr>
            <a:endParaRPr lang="pl-PL" dirty="0"/>
          </a:p>
          <a:p>
            <a:pPr algn="just">
              <a:defRPr u="sng"/>
            </a:pPr>
            <a:r>
              <a:rPr dirty="0"/>
              <a:t>Autor </a:t>
            </a:r>
            <a:r>
              <a:rPr dirty="0" err="1"/>
              <a:t>prezentacji</a:t>
            </a:r>
            <a:r>
              <a:rPr dirty="0"/>
              <a:t>:</a:t>
            </a:r>
          </a:p>
          <a:p>
            <a:pPr algn="just">
              <a:defRPr b="1"/>
            </a:pPr>
            <a:r>
              <a:rPr dirty="0"/>
              <a:t>Karol </a:t>
            </a:r>
            <a:r>
              <a:rPr dirty="0" err="1"/>
              <a:t>Gawalski</a:t>
            </a:r>
            <a:r>
              <a:rPr dirty="0"/>
              <a:t> - </a:t>
            </a:r>
            <a:r>
              <a:rPr b="0" dirty="0" err="1"/>
              <a:t>lekarz</a:t>
            </a:r>
            <a:r>
              <a:rPr b="0" dirty="0"/>
              <a:t> </a:t>
            </a:r>
            <a:r>
              <a:rPr lang="pl-PL" b="0" dirty="0"/>
              <a:t>rezydent patomorfologii w Wojskowym Instytucie Medycznym i</a:t>
            </a:r>
            <a:r>
              <a:rPr b="0" dirty="0"/>
              <a:t> </a:t>
            </a:r>
            <a:r>
              <a:rPr b="0" dirty="0" err="1"/>
              <a:t>doktorant</a:t>
            </a:r>
            <a:r>
              <a:rPr b="0" dirty="0"/>
              <a:t> </a:t>
            </a:r>
            <a:r>
              <a:rPr b="0" dirty="0" err="1"/>
              <a:t>Warszawskiego</a:t>
            </a:r>
            <a:r>
              <a:rPr b="0" dirty="0"/>
              <a:t> </a:t>
            </a:r>
            <a:r>
              <a:rPr b="0" dirty="0" err="1"/>
              <a:t>Uniwersytetu</a:t>
            </a:r>
            <a:r>
              <a:rPr b="0" dirty="0"/>
              <a:t> </a:t>
            </a:r>
            <a:r>
              <a:rPr b="0" dirty="0" err="1"/>
              <a:t>Medycznego</a:t>
            </a:r>
            <a:r>
              <a:rPr b="0" dirty="0"/>
              <a:t>. </a:t>
            </a:r>
            <a:br>
              <a:rPr lang="pl-PL" b="0" dirty="0"/>
            </a:br>
            <a:r>
              <a:rPr b="0" dirty="0"/>
              <a:t>W </a:t>
            </a:r>
            <a:r>
              <a:rPr b="0" dirty="0" err="1"/>
              <a:t>swoich</a:t>
            </a:r>
            <a:r>
              <a:rPr b="0" dirty="0"/>
              <a:t> </a:t>
            </a:r>
            <a:r>
              <a:rPr b="0" dirty="0" err="1"/>
              <a:t>badaniach</a:t>
            </a:r>
            <a:r>
              <a:rPr b="0" dirty="0"/>
              <a:t> </a:t>
            </a:r>
            <a:r>
              <a:rPr b="0" dirty="0" err="1"/>
              <a:t>zajmuje</a:t>
            </a:r>
            <a:r>
              <a:rPr b="0" dirty="0"/>
              <a:t> </a:t>
            </a:r>
            <a:r>
              <a:rPr b="0" dirty="0" err="1"/>
              <a:t>się</a:t>
            </a:r>
            <a:r>
              <a:rPr b="0" dirty="0"/>
              <a:t> </a:t>
            </a:r>
            <a:r>
              <a:rPr b="0" dirty="0" err="1"/>
              <a:t>zastosowaniem</a:t>
            </a:r>
            <a:r>
              <a:rPr b="0" dirty="0"/>
              <a:t> </a:t>
            </a:r>
            <a:r>
              <a:rPr b="0" dirty="0" err="1"/>
              <a:t>terapeutycznego</a:t>
            </a:r>
            <a:r>
              <a:rPr b="0" dirty="0"/>
              <a:t> mRNA w </a:t>
            </a:r>
            <a:r>
              <a:rPr b="0" dirty="0" err="1"/>
              <a:t>leczeniu</a:t>
            </a:r>
            <a:r>
              <a:rPr b="0" dirty="0"/>
              <a:t> </a:t>
            </a:r>
            <a:r>
              <a:rPr b="0" dirty="0" err="1"/>
              <a:t>nowotworów</a:t>
            </a:r>
            <a:r>
              <a:rPr b="0" dirty="0"/>
              <a:t>.  </a:t>
            </a:r>
          </a:p>
        </p:txBody>
      </p:sp>
      <p:pic>
        <p:nvPicPr>
          <p:cNvPr id="302" name="Obraz 4" descr="Obraz 4"/>
          <p:cNvPicPr>
            <a:picLocks noChangeAspect="1"/>
          </p:cNvPicPr>
          <p:nvPr/>
        </p:nvPicPr>
        <p:blipFill>
          <a:blip r:embed="rId5"/>
          <a:stretch>
            <a:fillRect/>
          </a:stretch>
        </p:blipFill>
        <p:spPr>
          <a:xfrm>
            <a:off x="-960565" y="287689"/>
            <a:ext cx="4461292" cy="3152576"/>
          </a:xfrm>
          <a:prstGeom prst="rect">
            <a:avLst/>
          </a:prstGeom>
          <a:ln w="12700">
            <a:miter lim="400000"/>
          </a:ln>
        </p:spPr>
      </p:pic>
      <p:sp>
        <p:nvSpPr>
          <p:cNvPr id="2" name="Rectangle 1">
            <a:extLst>
              <a:ext uri="{FF2B5EF4-FFF2-40B4-BE49-F238E27FC236}">
                <a16:creationId xmlns:a16="http://schemas.microsoft.com/office/drawing/2014/main" id="{091AC59A-B87C-4B46-97A0-BDA0440196F3}"/>
              </a:ext>
            </a:extLst>
          </p:cNvPr>
          <p:cNvSpPr>
            <a:spLocks noChangeArrowheads="1"/>
          </p:cNvSpPr>
          <p:nvPr/>
        </p:nvSpPr>
        <p:spPr bwMode="auto">
          <a:xfrm>
            <a:off x="0" y="-200055"/>
            <a:ext cx="121920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200" b="0" i="0" u="none" strike="noStrike" cap="none" normalizeH="0" baseline="0">
                <a:ln>
                  <a:noFill/>
                </a:ln>
                <a:solidFill>
                  <a:srgbClr val="000000"/>
                </a:solidFill>
                <a:effectLst/>
                <a:latin typeface="Aptos"/>
              </a:rPr>
            </a:br>
            <a:endParaRPr kumimoji="0" lang="pl-PL" altLang="pl-PL" sz="800" b="0" i="0" u="none" strike="noStrike" cap="none" normalizeH="0" baseline="0" dirty="0">
              <a:ln>
                <a:noFill/>
              </a:ln>
              <a:solidFill>
                <a:schemeClr val="tx1"/>
              </a:solidFill>
              <a:effectLst/>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325EE362-A001-434E-9B93-EE843347E33E}"/>
              </a:ext>
            </a:extLst>
          </p:cNvPr>
          <p:cNvSpPr>
            <a:spLocks noGrp="1"/>
          </p:cNvSpPr>
          <p:nvPr>
            <p:ph type="body" sz="half" idx="1"/>
          </p:nvPr>
        </p:nvSpPr>
        <p:spPr>
          <a:xfrm>
            <a:off x="5074827" y="3429000"/>
            <a:ext cx="2042345" cy="1804561"/>
          </a:xfrm>
        </p:spPr>
        <p:txBody>
          <a:bodyPr>
            <a:normAutofit/>
          </a:bodyPr>
          <a:lstStyle/>
          <a:p>
            <a:pPr algn="ctr"/>
            <a:r>
              <a:rPr lang="pl-PL" sz="1600" dirty="0"/>
              <a:t>Partner wydarzenia:</a:t>
            </a:r>
          </a:p>
        </p:txBody>
      </p:sp>
      <p:pic>
        <p:nvPicPr>
          <p:cNvPr id="5" name="Obraz 4">
            <a:extLst>
              <a:ext uri="{FF2B5EF4-FFF2-40B4-BE49-F238E27FC236}">
                <a16:creationId xmlns:a16="http://schemas.microsoft.com/office/drawing/2014/main" id="{3389AEB7-AC60-4385-8EE5-20A8DF7B7C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4931" y="1339619"/>
            <a:ext cx="4682133" cy="1316492"/>
          </a:xfrm>
          <a:prstGeom prst="rect">
            <a:avLst/>
          </a:prstGeom>
        </p:spPr>
      </p:pic>
      <p:pic>
        <p:nvPicPr>
          <p:cNvPr id="7" name="Obraz 6">
            <a:extLst>
              <a:ext uri="{FF2B5EF4-FFF2-40B4-BE49-F238E27FC236}">
                <a16:creationId xmlns:a16="http://schemas.microsoft.com/office/drawing/2014/main" id="{F60BD6C6-9F01-44E5-922C-222818942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960" y="4071257"/>
            <a:ext cx="2008077" cy="828832"/>
          </a:xfrm>
          <a:prstGeom prst="rect">
            <a:avLst/>
          </a:prstGeom>
        </p:spPr>
      </p:pic>
    </p:spTree>
    <p:extLst>
      <p:ext uri="{BB962C8B-B14F-4D97-AF65-F5344CB8AC3E}">
        <p14:creationId xmlns:p14="http://schemas.microsoft.com/office/powerpoint/2010/main" val="42606070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ytuł 1"/>
          <p:cNvSpPr txBox="1">
            <a:spLocks noGrp="1"/>
          </p:cNvSpPr>
          <p:nvPr>
            <p:ph type="title"/>
          </p:nvPr>
        </p:nvSpPr>
        <p:spPr>
          <a:xfrm>
            <a:off x="489260" y="1148012"/>
            <a:ext cx="3826263" cy="783221"/>
          </a:xfrm>
          <a:prstGeom prst="rect">
            <a:avLst/>
          </a:prstGeom>
        </p:spPr>
        <p:txBody>
          <a:bodyPr/>
          <a:lstStyle>
            <a:lvl1pPr>
              <a:defRPr sz="3200"/>
            </a:lvl1pPr>
          </a:lstStyle>
          <a:p>
            <a:r>
              <a:t>Alfred Nobel</a:t>
            </a:r>
          </a:p>
        </p:txBody>
      </p:sp>
      <p:sp>
        <p:nvSpPr>
          <p:cNvPr id="252" name="Symbol zastępczy zawartości 2"/>
          <p:cNvSpPr txBox="1">
            <a:spLocks noGrp="1"/>
          </p:cNvSpPr>
          <p:nvPr>
            <p:ph type="body" idx="1"/>
          </p:nvPr>
        </p:nvSpPr>
        <p:spPr>
          <a:xfrm>
            <a:off x="489261" y="1887826"/>
            <a:ext cx="10494690" cy="4222409"/>
          </a:xfrm>
          <a:prstGeom prst="rect">
            <a:avLst/>
          </a:prstGeom>
        </p:spPr>
        <p:txBody>
          <a:bodyPr/>
          <a:lstStyle/>
          <a:p>
            <a:pPr>
              <a:defRPr sz="1800" b="1"/>
            </a:pPr>
            <a:r>
              <a:rPr dirty="0"/>
              <a:t>21 X 1833 </a:t>
            </a:r>
            <a:r>
              <a:rPr dirty="0" err="1"/>
              <a:t>Sztokholm</a:t>
            </a:r>
            <a:r>
              <a:rPr dirty="0"/>
              <a:t> – 10 XII 1896 San Remo </a:t>
            </a:r>
          </a:p>
          <a:p>
            <a:pPr algn="just">
              <a:defRPr sz="1800"/>
            </a:pPr>
            <a:r>
              <a:rPr dirty="0" err="1"/>
              <a:t>Zajmował</a:t>
            </a:r>
            <a:r>
              <a:rPr dirty="0"/>
              <a:t> </a:t>
            </a:r>
            <a:r>
              <a:rPr dirty="0" err="1"/>
              <a:t>się</a:t>
            </a:r>
            <a:r>
              <a:rPr dirty="0"/>
              <a:t> </a:t>
            </a:r>
            <a:r>
              <a:rPr dirty="0" err="1"/>
              <a:t>wynalazkami</a:t>
            </a:r>
            <a:r>
              <a:rPr dirty="0"/>
              <a:t> o </a:t>
            </a:r>
            <a:r>
              <a:rPr dirty="0" err="1"/>
              <a:t>znaczeniu</a:t>
            </a:r>
            <a:r>
              <a:rPr dirty="0"/>
              <a:t> </a:t>
            </a:r>
            <a:r>
              <a:rPr dirty="0" err="1"/>
              <a:t>militarnym</a:t>
            </a:r>
            <a:r>
              <a:rPr dirty="0"/>
              <a:t>, </a:t>
            </a:r>
            <a:r>
              <a:rPr dirty="0" err="1"/>
              <a:t>takimi</a:t>
            </a:r>
            <a:r>
              <a:rPr dirty="0"/>
              <a:t> jak </a:t>
            </a:r>
            <a:r>
              <a:rPr b="1" dirty="0" err="1"/>
              <a:t>dynamit</a:t>
            </a:r>
            <a:r>
              <a:rPr b="1" dirty="0"/>
              <a:t> </a:t>
            </a:r>
            <a:r>
              <a:rPr b="1" dirty="0" err="1"/>
              <a:t>i</a:t>
            </a:r>
            <a:r>
              <a:rPr b="1" dirty="0"/>
              <a:t> </a:t>
            </a:r>
            <a:r>
              <a:rPr b="1" dirty="0" err="1"/>
              <a:t>proch</a:t>
            </a:r>
            <a:r>
              <a:rPr b="1" dirty="0"/>
              <a:t> </a:t>
            </a:r>
            <a:r>
              <a:rPr b="1" dirty="0" err="1"/>
              <a:t>bezdymny</a:t>
            </a:r>
            <a:r>
              <a:rPr dirty="0"/>
              <a:t>. </a:t>
            </a:r>
            <a:r>
              <a:rPr dirty="0" err="1"/>
              <a:t>Prowadził</a:t>
            </a:r>
            <a:r>
              <a:rPr dirty="0"/>
              <a:t> </a:t>
            </a:r>
            <a:r>
              <a:rPr dirty="0" err="1"/>
              <a:t>także</a:t>
            </a:r>
            <a:r>
              <a:rPr dirty="0"/>
              <a:t> </a:t>
            </a:r>
            <a:r>
              <a:rPr dirty="0" err="1"/>
              <a:t>prace</a:t>
            </a:r>
            <a:r>
              <a:rPr dirty="0"/>
              <a:t> </a:t>
            </a:r>
            <a:r>
              <a:rPr dirty="0" err="1"/>
              <a:t>m.in</a:t>
            </a:r>
            <a:r>
              <a:rPr dirty="0"/>
              <a:t>. </a:t>
            </a:r>
            <a:r>
              <a:rPr dirty="0" err="1"/>
              <a:t>nad</a:t>
            </a:r>
            <a:r>
              <a:rPr dirty="0"/>
              <a:t>: </a:t>
            </a:r>
            <a:r>
              <a:rPr dirty="0" err="1"/>
              <a:t>telefonem</a:t>
            </a:r>
            <a:r>
              <a:rPr dirty="0"/>
              <a:t>, </a:t>
            </a:r>
            <a:r>
              <a:rPr dirty="0" err="1"/>
              <a:t>bateriami</a:t>
            </a:r>
            <a:r>
              <a:rPr dirty="0"/>
              <a:t>, </a:t>
            </a:r>
            <a:r>
              <a:rPr dirty="0" err="1"/>
              <a:t>fonografem</a:t>
            </a:r>
            <a:r>
              <a:rPr dirty="0"/>
              <a:t>, </a:t>
            </a:r>
            <a:r>
              <a:rPr dirty="0" err="1"/>
              <a:t>elektrycznymi</a:t>
            </a:r>
            <a:r>
              <a:rPr dirty="0"/>
              <a:t> </a:t>
            </a:r>
            <a:r>
              <a:rPr dirty="0" err="1"/>
              <a:t>żarówkami</a:t>
            </a:r>
            <a:r>
              <a:rPr dirty="0"/>
              <a:t>, </a:t>
            </a:r>
            <a:r>
              <a:rPr dirty="0" err="1"/>
              <a:t>rozwojem</a:t>
            </a:r>
            <a:r>
              <a:rPr dirty="0"/>
              <a:t> </a:t>
            </a:r>
            <a:r>
              <a:rPr dirty="0" err="1"/>
              <a:t>syntetycznego</a:t>
            </a:r>
            <a:r>
              <a:rPr dirty="0"/>
              <a:t> </a:t>
            </a:r>
            <a:r>
              <a:rPr dirty="0" err="1"/>
              <a:t>kauczuku</a:t>
            </a:r>
            <a:r>
              <a:rPr dirty="0"/>
              <a:t>, </a:t>
            </a:r>
            <a:r>
              <a:rPr dirty="0" err="1"/>
              <a:t>skóry</a:t>
            </a:r>
            <a:r>
              <a:rPr dirty="0"/>
              <a:t>, </a:t>
            </a:r>
            <a:r>
              <a:rPr dirty="0" err="1"/>
              <a:t>jedwabiu</a:t>
            </a:r>
            <a:r>
              <a:rPr dirty="0"/>
              <a:t>. </a:t>
            </a:r>
          </a:p>
          <a:p>
            <a:pPr algn="just">
              <a:defRPr sz="1800"/>
            </a:pPr>
            <a:r>
              <a:rPr dirty="0" err="1"/>
              <a:t>Zgromadził</a:t>
            </a:r>
            <a:r>
              <a:rPr dirty="0"/>
              <a:t> </a:t>
            </a:r>
            <a:r>
              <a:rPr dirty="0" err="1"/>
              <a:t>majątek</a:t>
            </a:r>
            <a:r>
              <a:rPr dirty="0"/>
              <a:t> </a:t>
            </a:r>
            <a:r>
              <a:rPr dirty="0" err="1"/>
              <a:t>szacowany</a:t>
            </a:r>
            <a:r>
              <a:rPr dirty="0"/>
              <a:t> </a:t>
            </a:r>
            <a:r>
              <a:rPr dirty="0" err="1"/>
              <a:t>na</a:t>
            </a:r>
            <a:r>
              <a:rPr dirty="0"/>
              <a:t> ok</a:t>
            </a:r>
            <a:r>
              <a:rPr b="1" dirty="0"/>
              <a:t>. 6,5 </a:t>
            </a:r>
            <a:r>
              <a:rPr b="1" dirty="0" err="1"/>
              <a:t>miliona</a:t>
            </a:r>
            <a:r>
              <a:rPr b="1" dirty="0"/>
              <a:t> </a:t>
            </a:r>
            <a:r>
              <a:rPr b="1" dirty="0" err="1"/>
              <a:t>dolarów</a:t>
            </a:r>
            <a:r>
              <a:rPr dirty="0"/>
              <a:t>. </a:t>
            </a:r>
            <a:r>
              <a:rPr dirty="0" err="1"/>
              <a:t>Będąc</a:t>
            </a:r>
            <a:r>
              <a:rPr dirty="0"/>
              <a:t> </a:t>
            </a:r>
            <a:r>
              <a:rPr dirty="0" err="1"/>
              <a:t>wynalazcą</a:t>
            </a:r>
            <a:r>
              <a:rPr dirty="0"/>
              <a:t> </a:t>
            </a:r>
            <a:r>
              <a:rPr dirty="0" err="1"/>
              <a:t>zajmującym</a:t>
            </a:r>
            <a:r>
              <a:rPr dirty="0"/>
              <a:t> </a:t>
            </a:r>
            <a:r>
              <a:rPr dirty="0" err="1"/>
              <a:t>się</a:t>
            </a:r>
            <a:r>
              <a:rPr dirty="0"/>
              <a:t> </a:t>
            </a:r>
            <a:r>
              <a:rPr dirty="0" err="1"/>
              <a:t>między</a:t>
            </a:r>
            <a:r>
              <a:rPr dirty="0"/>
              <a:t> </a:t>
            </a:r>
            <a:r>
              <a:rPr dirty="0" err="1"/>
              <a:t>innymi</a:t>
            </a:r>
            <a:r>
              <a:rPr dirty="0"/>
              <a:t> </a:t>
            </a:r>
            <a:r>
              <a:rPr dirty="0" err="1"/>
              <a:t>odkryciami</a:t>
            </a:r>
            <a:r>
              <a:rPr dirty="0"/>
              <a:t> </a:t>
            </a:r>
            <a:r>
              <a:rPr dirty="0" err="1"/>
              <a:t>wykorzystywanymi</a:t>
            </a:r>
            <a:r>
              <a:rPr dirty="0"/>
              <a:t> w </a:t>
            </a:r>
            <a:r>
              <a:rPr dirty="0" err="1"/>
              <a:t>działaniach</a:t>
            </a:r>
            <a:r>
              <a:rPr dirty="0"/>
              <a:t> </a:t>
            </a:r>
            <a:r>
              <a:rPr dirty="0" err="1"/>
              <a:t>wojennych</a:t>
            </a:r>
            <a:r>
              <a:rPr dirty="0"/>
              <a:t>, </a:t>
            </a:r>
            <a:r>
              <a:rPr dirty="0" err="1"/>
              <a:t>zawdzięczał</a:t>
            </a:r>
            <a:r>
              <a:rPr dirty="0"/>
              <a:t> </a:t>
            </a:r>
            <a:r>
              <a:rPr dirty="0" err="1"/>
              <a:t>swoje</a:t>
            </a:r>
            <a:r>
              <a:rPr dirty="0"/>
              <a:t> </a:t>
            </a:r>
            <a:r>
              <a:rPr dirty="0" err="1"/>
              <a:t>bogactwo</a:t>
            </a:r>
            <a:r>
              <a:rPr dirty="0"/>
              <a:t> w </a:t>
            </a:r>
            <a:r>
              <a:rPr dirty="0" err="1"/>
              <a:t>dużej</a:t>
            </a:r>
            <a:r>
              <a:rPr dirty="0"/>
              <a:t> </a:t>
            </a:r>
            <a:r>
              <a:rPr dirty="0" err="1"/>
              <a:t>mierze</a:t>
            </a:r>
            <a:r>
              <a:rPr dirty="0"/>
              <a:t> </a:t>
            </a:r>
            <a:r>
              <a:rPr dirty="0" err="1"/>
              <a:t>produkcji</a:t>
            </a:r>
            <a:r>
              <a:rPr dirty="0"/>
              <a:t> </a:t>
            </a:r>
            <a:r>
              <a:rPr b="1" dirty="0"/>
              <a:t>„</a:t>
            </a:r>
            <a:r>
              <a:rPr b="1" dirty="0" err="1"/>
              <a:t>narzędzi</a:t>
            </a:r>
            <a:r>
              <a:rPr b="1" dirty="0"/>
              <a:t> </a:t>
            </a:r>
            <a:r>
              <a:rPr b="1" dirty="0" err="1"/>
              <a:t>śmierci</a:t>
            </a:r>
            <a:r>
              <a:rPr b="1" dirty="0"/>
              <a:t>”. </a:t>
            </a:r>
            <a:r>
              <a:rPr dirty="0" err="1"/>
              <a:t>Stanowiło</a:t>
            </a:r>
            <a:r>
              <a:rPr dirty="0"/>
              <a:t> to </a:t>
            </a:r>
            <a:r>
              <a:rPr dirty="0" err="1"/>
              <a:t>dla</a:t>
            </a:r>
            <a:r>
              <a:rPr dirty="0"/>
              <a:t> </a:t>
            </a:r>
            <a:r>
              <a:rPr dirty="0" err="1"/>
              <a:t>Nobla</a:t>
            </a:r>
            <a:r>
              <a:rPr dirty="0"/>
              <a:t> </a:t>
            </a:r>
            <a:r>
              <a:rPr dirty="0" err="1"/>
              <a:t>poważny</a:t>
            </a:r>
            <a:r>
              <a:rPr dirty="0"/>
              <a:t> problem </a:t>
            </a:r>
            <a:r>
              <a:rPr dirty="0" err="1"/>
              <a:t>moralny</a:t>
            </a:r>
            <a:r>
              <a:rPr dirty="0"/>
              <a:t>. Na </a:t>
            </a:r>
            <a:r>
              <a:rPr dirty="0" err="1"/>
              <a:t>wynalazcy</a:t>
            </a:r>
            <a:r>
              <a:rPr dirty="0"/>
              <a:t> </a:t>
            </a:r>
            <a:r>
              <a:rPr dirty="0" err="1"/>
              <a:t>głęboko</a:t>
            </a:r>
            <a:r>
              <a:rPr dirty="0"/>
              <a:t> </a:t>
            </a:r>
            <a:r>
              <a:rPr dirty="0" err="1"/>
              <a:t>odcisnęła</a:t>
            </a:r>
            <a:r>
              <a:rPr dirty="0"/>
              <a:t> </a:t>
            </a:r>
            <a:r>
              <a:rPr dirty="0" err="1"/>
              <a:t>się</a:t>
            </a:r>
            <a:r>
              <a:rPr dirty="0"/>
              <a:t> </a:t>
            </a:r>
            <a:r>
              <a:rPr dirty="0" err="1"/>
              <a:t>także</a:t>
            </a:r>
            <a:r>
              <a:rPr dirty="0"/>
              <a:t> </a:t>
            </a:r>
            <a:r>
              <a:rPr dirty="0" err="1"/>
              <a:t>osobista</a:t>
            </a:r>
            <a:r>
              <a:rPr dirty="0"/>
              <a:t> </a:t>
            </a:r>
            <a:r>
              <a:rPr dirty="0" err="1"/>
              <a:t>tragedia</a:t>
            </a:r>
            <a:r>
              <a:rPr dirty="0"/>
              <a:t>. W </a:t>
            </a:r>
            <a:r>
              <a:rPr dirty="0" err="1"/>
              <a:t>wyniku</a:t>
            </a:r>
            <a:r>
              <a:rPr dirty="0"/>
              <a:t> </a:t>
            </a:r>
            <a:r>
              <a:rPr dirty="0" err="1"/>
              <a:t>eksplozji</a:t>
            </a:r>
            <a:r>
              <a:rPr dirty="0"/>
              <a:t> </a:t>
            </a:r>
            <a:r>
              <a:rPr dirty="0" err="1"/>
              <a:t>nitrogliceryny</a:t>
            </a:r>
            <a:r>
              <a:rPr dirty="0"/>
              <a:t> w </a:t>
            </a:r>
            <a:r>
              <a:rPr dirty="0" err="1"/>
              <a:t>należącej</a:t>
            </a:r>
            <a:r>
              <a:rPr dirty="0"/>
              <a:t> do </a:t>
            </a:r>
            <a:r>
              <a:rPr dirty="0" err="1"/>
              <a:t>niego</a:t>
            </a:r>
            <a:r>
              <a:rPr dirty="0"/>
              <a:t> </a:t>
            </a:r>
            <a:r>
              <a:rPr dirty="0" err="1"/>
              <a:t>fabryce</a:t>
            </a:r>
            <a:r>
              <a:rPr dirty="0"/>
              <a:t> </a:t>
            </a:r>
            <a:r>
              <a:rPr dirty="0" err="1"/>
              <a:t>zginął</a:t>
            </a:r>
            <a:r>
              <a:rPr dirty="0"/>
              <a:t> </a:t>
            </a:r>
            <a:r>
              <a:rPr dirty="0" err="1"/>
              <a:t>jego</a:t>
            </a:r>
            <a:r>
              <a:rPr dirty="0"/>
              <a:t> brat. </a:t>
            </a:r>
          </a:p>
          <a:p>
            <a:pPr algn="just">
              <a:defRPr sz="1800"/>
            </a:pPr>
            <a:r>
              <a:rPr dirty="0" err="1"/>
              <a:t>Władał</a:t>
            </a:r>
            <a:r>
              <a:rPr dirty="0"/>
              <a:t> </a:t>
            </a:r>
            <a:r>
              <a:rPr dirty="0" err="1"/>
              <a:t>biegle</a:t>
            </a:r>
            <a:r>
              <a:rPr dirty="0"/>
              <a:t> </a:t>
            </a:r>
            <a:r>
              <a:rPr dirty="0" err="1"/>
              <a:t>kilkoma</a:t>
            </a:r>
            <a:r>
              <a:rPr dirty="0"/>
              <a:t> </a:t>
            </a:r>
            <a:r>
              <a:rPr dirty="0" err="1"/>
              <a:t>językami</a:t>
            </a:r>
            <a:r>
              <a:rPr dirty="0"/>
              <a:t>. </a:t>
            </a:r>
            <a:r>
              <a:rPr dirty="0" err="1"/>
              <a:t>Pisywał</a:t>
            </a:r>
            <a:r>
              <a:rPr dirty="0"/>
              <a:t> </a:t>
            </a:r>
            <a:r>
              <a:rPr dirty="0" err="1"/>
              <a:t>wiersze</a:t>
            </a:r>
            <a:r>
              <a:rPr dirty="0"/>
              <a:t>, </a:t>
            </a:r>
            <a:r>
              <a:rPr dirty="0" err="1"/>
              <a:t>pozostawił</a:t>
            </a:r>
            <a:r>
              <a:rPr dirty="0"/>
              <a:t> </a:t>
            </a:r>
            <a:r>
              <a:rPr dirty="0" err="1"/>
              <a:t>niedokończoną</a:t>
            </a:r>
            <a:r>
              <a:rPr dirty="0"/>
              <a:t> </a:t>
            </a:r>
            <a:r>
              <a:rPr dirty="0" err="1"/>
              <a:t>powieść</a:t>
            </a:r>
            <a:r>
              <a:rPr dirty="0"/>
              <a:t>.</a:t>
            </a:r>
            <a:br>
              <a:rPr dirty="0"/>
            </a:br>
            <a:r>
              <a:rPr b="1" dirty="0" err="1"/>
              <a:t>Był</a:t>
            </a:r>
            <a:r>
              <a:rPr b="1" dirty="0"/>
              <a:t> </a:t>
            </a:r>
            <a:r>
              <a:rPr b="1" dirty="0" err="1"/>
              <a:t>pacyfistą</a:t>
            </a:r>
            <a:r>
              <a:rPr b="1" dirty="0"/>
              <a:t>. </a:t>
            </a:r>
            <a:r>
              <a:rPr b="1" dirty="0" err="1"/>
              <a:t>Wierzył</a:t>
            </a:r>
            <a:r>
              <a:rPr b="1" dirty="0"/>
              <a:t> w </a:t>
            </a:r>
            <a:r>
              <a:rPr b="1" dirty="0" err="1"/>
              <a:t>dobroczynną</a:t>
            </a:r>
            <a:r>
              <a:rPr b="1" dirty="0"/>
              <a:t> </a:t>
            </a:r>
            <a:r>
              <a:rPr b="1" dirty="0" err="1"/>
              <a:t>rolę</a:t>
            </a:r>
            <a:r>
              <a:rPr b="1" dirty="0"/>
              <a:t> </a:t>
            </a:r>
            <a:r>
              <a:rPr b="1" dirty="0" err="1"/>
              <a:t>nauki</a:t>
            </a:r>
            <a:r>
              <a:rPr b="1" dirty="0"/>
              <a:t> </a:t>
            </a:r>
            <a:r>
              <a:rPr b="1" dirty="0" err="1"/>
              <a:t>i</a:t>
            </a:r>
            <a:r>
              <a:rPr b="1" dirty="0"/>
              <a:t> </a:t>
            </a:r>
            <a:r>
              <a:rPr b="1" dirty="0" err="1"/>
              <a:t>postępu</a:t>
            </a:r>
            <a:r>
              <a:rPr b="1" dirty="0"/>
              <a:t> </a:t>
            </a:r>
            <a:r>
              <a:rPr b="1" dirty="0" err="1"/>
              <a:t>technicznego</a:t>
            </a:r>
            <a:r>
              <a:rPr b="1" dirty="0"/>
              <a:t>.</a:t>
            </a:r>
          </a:p>
        </p:txBody>
      </p:sp>
      <p:pic>
        <p:nvPicPr>
          <p:cNvPr id="253" name="Obraz 3" descr="Obraz 3"/>
          <p:cNvPicPr>
            <a:picLocks noChangeAspect="1"/>
          </p:cNvPicPr>
          <p:nvPr/>
        </p:nvPicPr>
        <p:blipFill>
          <a:blip r:embed="rId2"/>
          <a:stretch>
            <a:fillRect/>
          </a:stretch>
        </p:blipFill>
        <p:spPr>
          <a:xfrm>
            <a:off x="-1258080" y="-1008774"/>
            <a:ext cx="4461292" cy="315257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ytuł 1"/>
          <p:cNvSpPr txBox="1">
            <a:spLocks noGrp="1"/>
          </p:cNvSpPr>
          <p:nvPr>
            <p:ph type="title"/>
          </p:nvPr>
        </p:nvSpPr>
        <p:spPr>
          <a:xfrm>
            <a:off x="489260" y="1148012"/>
            <a:ext cx="3826263" cy="783221"/>
          </a:xfrm>
          <a:prstGeom prst="rect">
            <a:avLst/>
          </a:prstGeom>
        </p:spPr>
        <p:txBody>
          <a:bodyPr/>
          <a:lstStyle>
            <a:lvl1pPr>
              <a:defRPr sz="3200"/>
            </a:lvl1pPr>
          </a:lstStyle>
          <a:p>
            <a:r>
              <a:t>Nagroda Nobla</a:t>
            </a:r>
          </a:p>
        </p:txBody>
      </p:sp>
      <p:sp>
        <p:nvSpPr>
          <p:cNvPr id="256" name="Symbol zastępczy zawartości 2"/>
          <p:cNvSpPr txBox="1">
            <a:spLocks noGrp="1"/>
          </p:cNvSpPr>
          <p:nvPr>
            <p:ph type="body" idx="1"/>
          </p:nvPr>
        </p:nvSpPr>
        <p:spPr>
          <a:xfrm>
            <a:off x="489261" y="1887826"/>
            <a:ext cx="10494690" cy="4222409"/>
          </a:xfrm>
          <a:prstGeom prst="rect">
            <a:avLst/>
          </a:prstGeom>
        </p:spPr>
        <p:txBody>
          <a:bodyPr/>
          <a:lstStyle/>
          <a:p>
            <a:pPr algn="just">
              <a:defRPr b="1"/>
            </a:pPr>
            <a:r>
              <a:rPr dirty="0" err="1"/>
              <a:t>Czy</a:t>
            </a:r>
            <a:r>
              <a:rPr dirty="0"/>
              <a:t> </a:t>
            </a:r>
            <a:r>
              <a:rPr dirty="0" err="1"/>
              <a:t>wiecie</a:t>
            </a:r>
            <a:r>
              <a:rPr dirty="0"/>
              <a:t>, jak </a:t>
            </a:r>
            <a:r>
              <a:rPr dirty="0" err="1"/>
              <a:t>wyglądały</a:t>
            </a:r>
            <a:r>
              <a:rPr dirty="0"/>
              <a:t> </a:t>
            </a:r>
            <a:r>
              <a:rPr dirty="0" err="1"/>
              <a:t>początki</a:t>
            </a:r>
            <a:r>
              <a:rPr dirty="0"/>
              <a:t> </a:t>
            </a:r>
            <a:r>
              <a:rPr dirty="0" err="1"/>
              <a:t>tego</a:t>
            </a:r>
            <a:r>
              <a:rPr dirty="0"/>
              <a:t> </a:t>
            </a:r>
            <a:r>
              <a:rPr dirty="0" err="1"/>
              <a:t>wyróżnienia</a:t>
            </a:r>
            <a:r>
              <a:rPr dirty="0"/>
              <a:t>?</a:t>
            </a:r>
          </a:p>
          <a:p>
            <a:pPr algn="just"/>
            <a:r>
              <a:rPr dirty="0" err="1"/>
              <a:t>Wszystko</a:t>
            </a:r>
            <a:r>
              <a:rPr dirty="0"/>
              <a:t> </a:t>
            </a:r>
            <a:r>
              <a:rPr dirty="0" err="1"/>
              <a:t>zaczęło</a:t>
            </a:r>
            <a:r>
              <a:rPr dirty="0"/>
              <a:t> </a:t>
            </a:r>
            <a:r>
              <a:rPr dirty="0" err="1"/>
              <a:t>się</a:t>
            </a:r>
            <a:r>
              <a:rPr dirty="0"/>
              <a:t> od </a:t>
            </a:r>
            <a:r>
              <a:rPr b="1" dirty="0" err="1"/>
              <a:t>testamentu</a:t>
            </a:r>
            <a:r>
              <a:rPr b="1" dirty="0"/>
              <a:t> Alfreda </a:t>
            </a:r>
            <a:r>
              <a:rPr b="1" dirty="0" err="1"/>
              <a:t>Nobla</a:t>
            </a:r>
            <a:r>
              <a:rPr dirty="0"/>
              <a:t>, </a:t>
            </a:r>
            <a:r>
              <a:rPr dirty="0" err="1"/>
              <a:t>zatwierdzonego</a:t>
            </a:r>
            <a:r>
              <a:rPr dirty="0"/>
              <a:t> 27 </a:t>
            </a:r>
            <a:r>
              <a:rPr dirty="0" err="1"/>
              <a:t>listopada</a:t>
            </a:r>
            <a:r>
              <a:rPr dirty="0"/>
              <a:t> 1895 </a:t>
            </a:r>
            <a:r>
              <a:rPr dirty="0" err="1"/>
              <a:t>roku</a:t>
            </a:r>
            <a:r>
              <a:rPr dirty="0"/>
              <a:t>. Na </a:t>
            </a:r>
            <a:r>
              <a:rPr dirty="0" err="1"/>
              <a:t>poznanie</a:t>
            </a:r>
            <a:r>
              <a:rPr dirty="0"/>
              <a:t> </a:t>
            </a:r>
            <a:r>
              <a:rPr dirty="0" err="1"/>
              <a:t>treści</a:t>
            </a:r>
            <a:r>
              <a:rPr dirty="0"/>
              <a:t> </a:t>
            </a:r>
            <a:r>
              <a:rPr dirty="0" err="1"/>
              <a:t>ostatniej</a:t>
            </a:r>
            <a:r>
              <a:rPr dirty="0"/>
              <a:t> </a:t>
            </a:r>
            <a:r>
              <a:rPr dirty="0" err="1"/>
              <a:t>woli</a:t>
            </a:r>
            <a:r>
              <a:rPr dirty="0"/>
              <a:t> </a:t>
            </a:r>
            <a:r>
              <a:rPr dirty="0" err="1"/>
              <a:t>wynalazcy</a:t>
            </a:r>
            <a:r>
              <a:rPr dirty="0"/>
              <a:t> </a:t>
            </a:r>
            <a:r>
              <a:rPr dirty="0" err="1"/>
              <a:t>dynamitu</a:t>
            </a:r>
            <a:r>
              <a:rPr dirty="0"/>
              <a:t> </a:t>
            </a:r>
            <a:r>
              <a:rPr dirty="0" err="1"/>
              <a:t>świat</a:t>
            </a:r>
            <a:r>
              <a:rPr dirty="0"/>
              <a:t> </a:t>
            </a:r>
            <a:r>
              <a:rPr dirty="0" err="1"/>
              <a:t>musiał</a:t>
            </a:r>
            <a:r>
              <a:rPr dirty="0"/>
              <a:t> </a:t>
            </a:r>
            <a:r>
              <a:rPr dirty="0" err="1"/>
              <a:t>poczekać</a:t>
            </a:r>
            <a:r>
              <a:rPr dirty="0"/>
              <a:t> </a:t>
            </a:r>
            <a:r>
              <a:rPr dirty="0" err="1"/>
              <a:t>jeszcze</a:t>
            </a:r>
            <a:r>
              <a:rPr dirty="0"/>
              <a:t> </a:t>
            </a:r>
            <a:r>
              <a:rPr dirty="0" err="1"/>
              <a:t>ponad</a:t>
            </a:r>
            <a:r>
              <a:rPr dirty="0"/>
              <a:t> </a:t>
            </a:r>
            <a:r>
              <a:rPr dirty="0" err="1"/>
              <a:t>rok</a:t>
            </a:r>
            <a:r>
              <a:rPr dirty="0"/>
              <a:t>. Po </a:t>
            </a:r>
            <a:r>
              <a:rPr dirty="0" err="1"/>
              <a:t>śmierci</a:t>
            </a:r>
            <a:r>
              <a:rPr dirty="0"/>
              <a:t> </a:t>
            </a:r>
            <a:r>
              <a:rPr dirty="0" err="1"/>
              <a:t>Nobla</a:t>
            </a:r>
            <a:r>
              <a:rPr dirty="0"/>
              <a:t> w 1896 </a:t>
            </a:r>
            <a:r>
              <a:rPr dirty="0" err="1"/>
              <a:t>roku</a:t>
            </a:r>
            <a:r>
              <a:rPr dirty="0"/>
              <a:t>, </a:t>
            </a:r>
            <a:r>
              <a:rPr dirty="0" err="1"/>
              <a:t>ku</a:t>
            </a:r>
            <a:r>
              <a:rPr dirty="0"/>
              <a:t> </a:t>
            </a:r>
            <a:r>
              <a:rPr dirty="0" err="1"/>
              <a:t>oburzeniu</a:t>
            </a:r>
            <a:r>
              <a:rPr dirty="0"/>
              <a:t> </a:t>
            </a:r>
            <a:r>
              <a:rPr dirty="0" err="1"/>
              <a:t>jego</a:t>
            </a:r>
            <a:r>
              <a:rPr dirty="0"/>
              <a:t> </a:t>
            </a:r>
            <a:r>
              <a:rPr dirty="0" err="1"/>
              <a:t>rodziny</a:t>
            </a:r>
            <a:r>
              <a:rPr dirty="0"/>
              <a:t>, </a:t>
            </a:r>
            <a:r>
              <a:rPr dirty="0" err="1"/>
              <a:t>okazało</a:t>
            </a:r>
            <a:r>
              <a:rPr dirty="0"/>
              <a:t> </a:t>
            </a:r>
            <a:r>
              <a:rPr dirty="0" err="1"/>
              <a:t>się</a:t>
            </a:r>
            <a:r>
              <a:rPr dirty="0"/>
              <a:t>, </a:t>
            </a:r>
            <a:r>
              <a:rPr dirty="0" err="1"/>
              <a:t>że</a:t>
            </a:r>
            <a:r>
              <a:rPr dirty="0"/>
              <a:t> </a:t>
            </a:r>
            <a:r>
              <a:rPr dirty="0" err="1"/>
              <a:t>szwedzki</a:t>
            </a:r>
            <a:r>
              <a:rPr dirty="0"/>
              <a:t> </a:t>
            </a:r>
            <a:r>
              <a:rPr dirty="0" err="1"/>
              <a:t>chemik</a:t>
            </a:r>
            <a:r>
              <a:rPr dirty="0"/>
              <a:t> </a:t>
            </a:r>
            <a:r>
              <a:rPr dirty="0" err="1"/>
              <a:t>zdecydował</a:t>
            </a:r>
            <a:r>
              <a:rPr dirty="0"/>
              <a:t> </a:t>
            </a:r>
            <a:r>
              <a:rPr dirty="0" err="1"/>
              <a:t>się</a:t>
            </a:r>
            <a:r>
              <a:rPr dirty="0"/>
              <a:t> </a:t>
            </a:r>
            <a:r>
              <a:rPr b="1" dirty="0" err="1"/>
              <a:t>przeznaczyć</a:t>
            </a:r>
            <a:r>
              <a:rPr b="1" dirty="0"/>
              <a:t> </a:t>
            </a:r>
            <a:r>
              <a:rPr b="1" dirty="0" err="1"/>
              <a:t>cały</a:t>
            </a:r>
            <a:r>
              <a:rPr b="1" dirty="0"/>
              <a:t> </a:t>
            </a:r>
            <a:r>
              <a:rPr b="1" dirty="0" err="1"/>
              <a:t>swój</a:t>
            </a:r>
            <a:r>
              <a:rPr b="1" dirty="0"/>
              <a:t> </a:t>
            </a:r>
            <a:r>
              <a:rPr b="1" dirty="0" err="1"/>
              <a:t>majątek</a:t>
            </a:r>
            <a:r>
              <a:rPr b="1" dirty="0"/>
              <a:t> </a:t>
            </a:r>
            <a:r>
              <a:rPr b="1" dirty="0" err="1"/>
              <a:t>na</a:t>
            </a:r>
            <a:r>
              <a:rPr b="1" dirty="0"/>
              <a:t> </a:t>
            </a:r>
            <a:r>
              <a:rPr b="1" dirty="0" err="1"/>
              <a:t>ufundowanie</a:t>
            </a:r>
            <a:r>
              <a:rPr b="1" dirty="0"/>
              <a:t> </a:t>
            </a:r>
            <a:r>
              <a:rPr b="1" dirty="0" err="1"/>
              <a:t>nagrody</a:t>
            </a:r>
            <a:r>
              <a:rPr dirty="0"/>
              <a:t>, </a:t>
            </a:r>
            <a:r>
              <a:rPr dirty="0" err="1"/>
              <a:t>którą</a:t>
            </a:r>
            <a:r>
              <a:rPr dirty="0"/>
              <a:t> </a:t>
            </a:r>
            <a:r>
              <a:rPr dirty="0" err="1"/>
              <a:t>dzisiaj</a:t>
            </a:r>
            <a:r>
              <a:rPr dirty="0"/>
              <a:t> </a:t>
            </a:r>
            <a:r>
              <a:rPr dirty="0" err="1"/>
              <a:t>znamy</a:t>
            </a:r>
            <a:r>
              <a:rPr dirty="0"/>
              <a:t> </a:t>
            </a:r>
            <a:r>
              <a:rPr dirty="0" err="1"/>
              <a:t>właśnie</a:t>
            </a:r>
            <a:r>
              <a:rPr dirty="0"/>
              <a:t> </a:t>
            </a:r>
            <a:r>
              <a:rPr dirty="0" err="1"/>
              <a:t>jako</a:t>
            </a:r>
            <a:r>
              <a:rPr dirty="0"/>
              <a:t> </a:t>
            </a:r>
            <a:r>
              <a:rPr dirty="0" err="1"/>
              <a:t>Nagrodę</a:t>
            </a:r>
            <a:r>
              <a:rPr dirty="0"/>
              <a:t> </a:t>
            </a:r>
            <a:r>
              <a:rPr dirty="0" err="1"/>
              <a:t>Nobla</a:t>
            </a:r>
            <a:r>
              <a:rPr dirty="0"/>
              <a:t>. </a:t>
            </a:r>
          </a:p>
          <a:p>
            <a:pPr algn="just"/>
            <a:r>
              <a:rPr dirty="0" err="1"/>
              <a:t>Zgodnie</a:t>
            </a:r>
            <a:r>
              <a:rPr dirty="0"/>
              <a:t> z </a:t>
            </a:r>
            <a:r>
              <a:rPr dirty="0" err="1"/>
              <a:t>wolą</a:t>
            </a:r>
            <a:r>
              <a:rPr dirty="0"/>
              <a:t> </a:t>
            </a:r>
            <a:r>
              <a:rPr dirty="0" err="1"/>
              <a:t>Nobla</a:t>
            </a:r>
            <a:r>
              <a:rPr dirty="0"/>
              <a:t>, </a:t>
            </a:r>
            <a:r>
              <a:rPr dirty="0" err="1"/>
              <a:t>wyróżnienie</a:t>
            </a:r>
            <a:r>
              <a:rPr dirty="0"/>
              <a:t> to </a:t>
            </a:r>
            <a:r>
              <a:rPr dirty="0" err="1"/>
              <a:t>miało</a:t>
            </a:r>
            <a:r>
              <a:rPr dirty="0"/>
              <a:t> </a:t>
            </a:r>
            <a:r>
              <a:rPr dirty="0" err="1"/>
              <a:t>trafiać</a:t>
            </a:r>
            <a:r>
              <a:rPr dirty="0"/>
              <a:t> do </a:t>
            </a:r>
            <a:r>
              <a:rPr dirty="0" err="1"/>
              <a:t>rąk</a:t>
            </a:r>
            <a:r>
              <a:rPr dirty="0"/>
              <a:t> </a:t>
            </a:r>
            <a:r>
              <a:rPr dirty="0" err="1"/>
              <a:t>osób</a:t>
            </a:r>
            <a:r>
              <a:rPr dirty="0"/>
              <a:t>, </a:t>
            </a:r>
            <a:r>
              <a:rPr dirty="0" err="1"/>
              <a:t>których</a:t>
            </a:r>
            <a:r>
              <a:rPr dirty="0"/>
              <a:t> </a:t>
            </a:r>
            <a:r>
              <a:rPr dirty="0" err="1"/>
              <a:t>osiągnięcia</a:t>
            </a:r>
            <a:r>
              <a:rPr dirty="0"/>
              <a:t> </a:t>
            </a:r>
            <a:r>
              <a:rPr dirty="0" err="1"/>
              <a:t>miały</a:t>
            </a:r>
            <a:r>
              <a:rPr dirty="0"/>
              <a:t> </a:t>
            </a:r>
            <a:r>
              <a:rPr b="1" dirty="0" err="1"/>
              <a:t>niebagatelne</a:t>
            </a:r>
            <a:r>
              <a:rPr b="1" dirty="0"/>
              <a:t> </a:t>
            </a:r>
            <a:r>
              <a:rPr b="1" dirty="0" err="1"/>
              <a:t>znaczenie</a:t>
            </a:r>
            <a:r>
              <a:rPr b="1" dirty="0"/>
              <a:t> </a:t>
            </a:r>
            <a:r>
              <a:rPr b="1" dirty="0" err="1"/>
              <a:t>dla</a:t>
            </a:r>
            <a:r>
              <a:rPr b="1" dirty="0"/>
              <a:t> dobra </a:t>
            </a:r>
            <a:r>
              <a:rPr b="1" dirty="0" err="1"/>
              <a:t>ludzkości</a:t>
            </a:r>
            <a:r>
              <a:rPr dirty="0"/>
              <a:t>. </a:t>
            </a:r>
          </a:p>
        </p:txBody>
      </p:sp>
      <p:pic>
        <p:nvPicPr>
          <p:cNvPr id="257" name="Obraz 3" descr="Obraz 3"/>
          <p:cNvPicPr>
            <a:picLocks noChangeAspect="1"/>
          </p:cNvPicPr>
          <p:nvPr/>
        </p:nvPicPr>
        <p:blipFill>
          <a:blip r:embed="rId2"/>
          <a:stretch>
            <a:fillRect/>
          </a:stretch>
        </p:blipFill>
        <p:spPr>
          <a:xfrm>
            <a:off x="-1258080" y="-1008774"/>
            <a:ext cx="4461292" cy="315257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ytuł 1"/>
          <p:cNvSpPr txBox="1">
            <a:spLocks noGrp="1"/>
          </p:cNvSpPr>
          <p:nvPr>
            <p:ph type="title"/>
          </p:nvPr>
        </p:nvSpPr>
        <p:spPr>
          <a:xfrm>
            <a:off x="489260" y="1148012"/>
            <a:ext cx="5336506" cy="783221"/>
          </a:xfrm>
          <a:prstGeom prst="rect">
            <a:avLst/>
          </a:prstGeom>
        </p:spPr>
        <p:txBody>
          <a:bodyPr/>
          <a:lstStyle>
            <a:lvl1pPr defTabSz="868680">
              <a:defRPr sz="3040"/>
            </a:lvl1pPr>
          </a:lstStyle>
          <a:p>
            <a:r>
              <a:t>Pięć czy sześć Nagród Nobla?</a:t>
            </a:r>
          </a:p>
        </p:txBody>
      </p:sp>
      <p:sp>
        <p:nvSpPr>
          <p:cNvPr id="260" name="Symbol zastępczy zawartości 2"/>
          <p:cNvSpPr txBox="1">
            <a:spLocks noGrp="1"/>
          </p:cNvSpPr>
          <p:nvPr>
            <p:ph type="body" idx="1"/>
          </p:nvPr>
        </p:nvSpPr>
        <p:spPr>
          <a:xfrm>
            <a:off x="489261" y="1887826"/>
            <a:ext cx="10494690" cy="4222409"/>
          </a:xfrm>
          <a:prstGeom prst="rect">
            <a:avLst/>
          </a:prstGeom>
        </p:spPr>
        <p:txBody>
          <a:bodyPr/>
          <a:lstStyle/>
          <a:p>
            <a:pPr>
              <a:lnSpc>
                <a:spcPct val="108000"/>
              </a:lnSpc>
              <a:defRPr sz="1800" b="1"/>
            </a:pPr>
            <a:r>
              <a:t>W ilu dziedzinach przyznaje się to wyróżnienie?</a:t>
            </a:r>
          </a:p>
          <a:p>
            <a:pPr algn="just">
              <a:lnSpc>
                <a:spcPct val="108000"/>
              </a:lnSpc>
              <a:defRPr sz="1800"/>
            </a:pPr>
            <a:br/>
            <a:r>
              <a:t>Nagrodę Nobla przyznaje się w sześciu dziedzinach: </a:t>
            </a:r>
            <a:r>
              <a:rPr b="1"/>
              <a:t>fizyki, chemii, fizjologii lub medycyny, literatury i nauk ekonomicznych</a:t>
            </a:r>
            <a:r>
              <a:t>. Do tego należy doliczyć także </a:t>
            </a:r>
            <a:r>
              <a:rPr b="1"/>
              <a:t>Pokojową Nagrodę Nobla</a:t>
            </a:r>
            <a:r>
              <a:t> przyznawaną przez Norweski Komitet Noblowski. </a:t>
            </a:r>
          </a:p>
          <a:p>
            <a:pPr algn="just">
              <a:lnSpc>
                <a:spcPct val="108000"/>
              </a:lnSpc>
              <a:defRPr sz="1800"/>
            </a:pPr>
            <a:br/>
            <a:r>
              <a:t>Co ciekawe, w swoim testamencie Nobel wspomniał </a:t>
            </a:r>
            <a:r>
              <a:rPr b="1"/>
              <a:t>jedynie o pięciu dziedzinach</a:t>
            </a:r>
            <a:r>
              <a:t>, </a:t>
            </a:r>
            <a:br/>
            <a:r>
              <a:t>w których miała być przyznawana nagroda. W ostatniej woli Szweda </a:t>
            </a:r>
            <a:r>
              <a:rPr b="1"/>
              <a:t>nie było mowy </a:t>
            </a:r>
            <a:br>
              <a:rPr b="1"/>
            </a:br>
            <a:r>
              <a:rPr b="1"/>
              <a:t>o dziedzinie nauk ekonomicznych</a:t>
            </a:r>
            <a:r>
              <a:t>. Historia wyróżnienia w tej dziedzinie zaczyna się w 1968 roku, gdy </a:t>
            </a:r>
            <a:r>
              <a:rPr b="1"/>
              <a:t>Bank Szwecji przekazał Fundacji Noblowskiej datek</a:t>
            </a:r>
            <a:r>
              <a:t> potrzebny do ufundowania tej nagrody. Co więcej, oficjalnie nie jest to tak naprawdę Nagroda Nobla, lecz </a:t>
            </a:r>
            <a:r>
              <a:rPr b="1"/>
              <a:t>Nagroda Banku Szwecji im. A. Nobla w dziedzinie nauk ekonomicznych</a:t>
            </a:r>
            <a:r>
              <a:t>. </a:t>
            </a:r>
          </a:p>
        </p:txBody>
      </p:sp>
      <p:pic>
        <p:nvPicPr>
          <p:cNvPr id="261" name="Obraz 3" descr="Obraz 3"/>
          <p:cNvPicPr>
            <a:picLocks noChangeAspect="1"/>
          </p:cNvPicPr>
          <p:nvPr/>
        </p:nvPicPr>
        <p:blipFill>
          <a:blip r:embed="rId2"/>
          <a:stretch>
            <a:fillRect/>
          </a:stretch>
        </p:blipFill>
        <p:spPr>
          <a:xfrm>
            <a:off x="-1258080" y="-1008774"/>
            <a:ext cx="4461292" cy="315257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ymbol zastępczy zawartości 2"/>
          <p:cNvSpPr txBox="1">
            <a:spLocks noGrp="1"/>
          </p:cNvSpPr>
          <p:nvPr>
            <p:ph type="body" idx="1"/>
          </p:nvPr>
        </p:nvSpPr>
        <p:spPr>
          <a:xfrm>
            <a:off x="3058163" y="732133"/>
            <a:ext cx="7862756" cy="5322980"/>
          </a:xfrm>
          <a:prstGeom prst="rect">
            <a:avLst/>
          </a:prstGeom>
        </p:spPr>
        <p:txBody>
          <a:bodyPr/>
          <a:lstStyle/>
          <a:p>
            <a:pPr>
              <a:lnSpc>
                <a:spcPct val="108000"/>
              </a:lnSpc>
              <a:defRPr b="1"/>
            </a:pPr>
            <a:r>
              <a:rPr dirty="0" err="1"/>
              <a:t>Nagroda</a:t>
            </a:r>
            <a:r>
              <a:rPr dirty="0"/>
              <a:t> </a:t>
            </a:r>
            <a:r>
              <a:rPr dirty="0" err="1"/>
              <a:t>Nobla</a:t>
            </a:r>
            <a:r>
              <a:rPr dirty="0"/>
              <a:t> w </a:t>
            </a:r>
            <a:r>
              <a:rPr dirty="0" err="1"/>
              <a:t>dziedzinie</a:t>
            </a:r>
            <a:r>
              <a:rPr dirty="0"/>
              <a:t> </a:t>
            </a:r>
            <a:r>
              <a:rPr dirty="0" err="1"/>
              <a:t>fizjologii</a:t>
            </a:r>
            <a:r>
              <a:rPr dirty="0"/>
              <a:t> </a:t>
            </a:r>
            <a:r>
              <a:rPr dirty="0" err="1"/>
              <a:t>lub</a:t>
            </a:r>
            <a:r>
              <a:rPr dirty="0"/>
              <a:t> </a:t>
            </a:r>
            <a:r>
              <a:rPr dirty="0" err="1"/>
              <a:t>medycyny</a:t>
            </a:r>
            <a:endParaRPr sz="1700" dirty="0"/>
          </a:p>
          <a:p>
            <a:pPr algn="just">
              <a:lnSpc>
                <a:spcPct val="108000"/>
              </a:lnSpc>
              <a:defRPr sz="1700" b="1"/>
            </a:pPr>
            <a:r>
              <a:rPr dirty="0" err="1"/>
              <a:t>Trzecie</a:t>
            </a:r>
            <a:r>
              <a:rPr b="0" dirty="0"/>
              <a:t> </a:t>
            </a:r>
            <a:r>
              <a:rPr b="0" dirty="0" err="1"/>
              <a:t>wymienione</a:t>
            </a:r>
            <a:r>
              <a:rPr b="0" dirty="0"/>
              <a:t> w </a:t>
            </a:r>
            <a:r>
              <a:rPr b="0" dirty="0" err="1"/>
              <a:t>testamencie</a:t>
            </a:r>
            <a:r>
              <a:rPr b="0" dirty="0"/>
              <a:t> Alfreda </a:t>
            </a:r>
            <a:r>
              <a:rPr b="0" dirty="0" err="1"/>
              <a:t>Nobla</a:t>
            </a:r>
            <a:r>
              <a:rPr b="0" dirty="0"/>
              <a:t> </a:t>
            </a:r>
            <a:r>
              <a:rPr dirty="0" err="1"/>
              <a:t>wyróżnienie</a:t>
            </a:r>
            <a:r>
              <a:rPr b="0" dirty="0"/>
              <a:t> </a:t>
            </a:r>
            <a:r>
              <a:rPr b="0" dirty="0" err="1"/>
              <a:t>miało</a:t>
            </a:r>
            <a:r>
              <a:rPr b="0" dirty="0"/>
              <a:t> </a:t>
            </a:r>
            <a:r>
              <a:rPr b="0" dirty="0" err="1"/>
              <a:t>przypadać</a:t>
            </a:r>
            <a:r>
              <a:rPr b="0" dirty="0"/>
              <a:t> </a:t>
            </a:r>
            <a:r>
              <a:rPr dirty="0" err="1"/>
              <a:t>osobie</a:t>
            </a:r>
            <a:r>
              <a:rPr dirty="0"/>
              <a:t>, </a:t>
            </a:r>
            <a:r>
              <a:rPr dirty="0" err="1"/>
              <a:t>która</a:t>
            </a:r>
            <a:r>
              <a:rPr dirty="0"/>
              <a:t> </a:t>
            </a:r>
            <a:r>
              <a:rPr dirty="0" err="1"/>
              <a:t>dokona</a:t>
            </a:r>
            <a:r>
              <a:rPr dirty="0"/>
              <a:t> </a:t>
            </a:r>
            <a:r>
              <a:rPr dirty="0" err="1"/>
              <a:t>najważniejszego</a:t>
            </a:r>
            <a:r>
              <a:rPr dirty="0"/>
              <a:t> </a:t>
            </a:r>
            <a:r>
              <a:rPr dirty="0" err="1"/>
              <a:t>odkrycia</a:t>
            </a:r>
            <a:r>
              <a:rPr dirty="0"/>
              <a:t> w </a:t>
            </a:r>
            <a:r>
              <a:rPr dirty="0" err="1"/>
              <a:t>dziedzinie</a:t>
            </a:r>
            <a:r>
              <a:rPr dirty="0"/>
              <a:t> </a:t>
            </a:r>
            <a:r>
              <a:rPr dirty="0" err="1"/>
              <a:t>fizjologii</a:t>
            </a:r>
            <a:r>
              <a:rPr dirty="0"/>
              <a:t> </a:t>
            </a:r>
            <a:r>
              <a:rPr dirty="0" err="1"/>
              <a:t>lub</a:t>
            </a:r>
            <a:r>
              <a:rPr dirty="0"/>
              <a:t> </a:t>
            </a:r>
            <a:r>
              <a:rPr dirty="0" err="1"/>
              <a:t>medycyny</a:t>
            </a:r>
            <a:r>
              <a:rPr b="0" dirty="0"/>
              <a:t>. </a:t>
            </a:r>
            <a:r>
              <a:rPr b="0" dirty="0" err="1"/>
              <a:t>Nagrodę</a:t>
            </a:r>
            <a:r>
              <a:rPr b="0" dirty="0"/>
              <a:t> </a:t>
            </a:r>
            <a:r>
              <a:rPr b="0" dirty="0" err="1"/>
              <a:t>przyznaje</a:t>
            </a:r>
            <a:r>
              <a:rPr b="0" dirty="0"/>
              <a:t> </a:t>
            </a:r>
            <a:r>
              <a:rPr b="0" dirty="0" err="1"/>
              <a:t>się</a:t>
            </a:r>
            <a:r>
              <a:rPr b="0" dirty="0"/>
              <a:t> </a:t>
            </a:r>
            <a:r>
              <a:rPr dirty="0" err="1"/>
              <a:t>wyłącznie</a:t>
            </a:r>
            <a:r>
              <a:rPr dirty="0"/>
              <a:t> za </a:t>
            </a:r>
            <a:r>
              <a:rPr dirty="0" err="1"/>
              <a:t>konkretne</a:t>
            </a:r>
            <a:r>
              <a:rPr dirty="0"/>
              <a:t>, </a:t>
            </a:r>
            <a:r>
              <a:rPr dirty="0" err="1"/>
              <a:t>niosące</a:t>
            </a:r>
            <a:r>
              <a:rPr dirty="0"/>
              <a:t> </a:t>
            </a:r>
            <a:r>
              <a:rPr dirty="0" err="1"/>
              <a:t>wartość</a:t>
            </a:r>
            <a:r>
              <a:rPr dirty="0"/>
              <a:t> </a:t>
            </a:r>
            <a:r>
              <a:rPr dirty="0" err="1"/>
              <a:t>dla</a:t>
            </a:r>
            <a:r>
              <a:rPr dirty="0"/>
              <a:t> </a:t>
            </a:r>
            <a:r>
              <a:rPr dirty="0" err="1"/>
              <a:t>nauk</a:t>
            </a:r>
            <a:r>
              <a:rPr dirty="0"/>
              <a:t> </a:t>
            </a:r>
            <a:r>
              <a:rPr dirty="0" err="1"/>
              <a:t>przyrodniczych</a:t>
            </a:r>
            <a:r>
              <a:rPr dirty="0"/>
              <a:t> </a:t>
            </a:r>
            <a:r>
              <a:rPr dirty="0" err="1"/>
              <a:t>lub</a:t>
            </a:r>
            <a:r>
              <a:rPr dirty="0"/>
              <a:t> </a:t>
            </a:r>
            <a:r>
              <a:rPr dirty="0" err="1"/>
              <a:t>medycyny</a:t>
            </a:r>
            <a:r>
              <a:rPr dirty="0"/>
              <a:t> </a:t>
            </a:r>
            <a:r>
              <a:rPr dirty="0" err="1"/>
              <a:t>osiągnięcia</a:t>
            </a:r>
            <a:r>
              <a:rPr b="0" dirty="0"/>
              <a:t>, a </a:t>
            </a:r>
            <a:r>
              <a:rPr b="0" dirty="0" err="1"/>
              <a:t>nie</a:t>
            </a:r>
            <a:r>
              <a:rPr b="0" dirty="0"/>
              <a:t> za </a:t>
            </a:r>
            <a:r>
              <a:rPr b="0" dirty="0" err="1"/>
              <a:t>całokształt</a:t>
            </a:r>
            <a:r>
              <a:rPr b="0" dirty="0"/>
              <a:t> </a:t>
            </a:r>
            <a:r>
              <a:rPr b="0" dirty="0" err="1"/>
              <a:t>działalności</a:t>
            </a:r>
            <a:r>
              <a:rPr b="0" dirty="0"/>
              <a:t> </a:t>
            </a:r>
            <a:r>
              <a:rPr b="0" dirty="0" err="1"/>
              <a:t>badawczej</a:t>
            </a:r>
            <a:r>
              <a:rPr b="0" dirty="0"/>
              <a:t>. </a:t>
            </a:r>
            <a:r>
              <a:rPr b="0" dirty="0" err="1"/>
              <a:t>Wyróżnienie</a:t>
            </a:r>
            <a:r>
              <a:rPr b="0" dirty="0"/>
              <a:t> jest </a:t>
            </a:r>
            <a:r>
              <a:rPr b="0" dirty="0" err="1"/>
              <a:t>wręczane</a:t>
            </a:r>
            <a:r>
              <a:rPr b="0" dirty="0"/>
              <a:t> </a:t>
            </a:r>
            <a:r>
              <a:rPr dirty="0"/>
              <a:t>od </a:t>
            </a:r>
            <a:r>
              <a:rPr dirty="0" err="1"/>
              <a:t>początku</a:t>
            </a:r>
            <a:r>
              <a:rPr dirty="0"/>
              <a:t> </a:t>
            </a:r>
            <a:r>
              <a:rPr dirty="0" err="1"/>
              <a:t>trwania</a:t>
            </a:r>
            <a:r>
              <a:rPr dirty="0"/>
              <a:t> </a:t>
            </a:r>
            <a:r>
              <a:rPr dirty="0" err="1"/>
              <a:t>konkursu</a:t>
            </a:r>
            <a:r>
              <a:rPr b="0" dirty="0"/>
              <a:t>, </a:t>
            </a:r>
            <a:r>
              <a:rPr b="0" dirty="0" err="1"/>
              <a:t>czyli</a:t>
            </a:r>
            <a:r>
              <a:rPr b="0" dirty="0"/>
              <a:t> od 1901 </a:t>
            </a:r>
            <a:r>
              <a:rPr b="0" dirty="0" err="1"/>
              <a:t>roku</a:t>
            </a:r>
            <a:r>
              <a:rPr b="0" dirty="0"/>
              <a:t>. </a:t>
            </a:r>
          </a:p>
          <a:p>
            <a:pPr algn="just">
              <a:lnSpc>
                <a:spcPct val="108000"/>
              </a:lnSpc>
              <a:defRPr sz="1700"/>
            </a:pPr>
            <a:r>
              <a:rPr dirty="0" err="1"/>
              <a:t>Pierwszym</a:t>
            </a:r>
            <a:r>
              <a:rPr dirty="0"/>
              <a:t> </a:t>
            </a:r>
            <a:r>
              <a:rPr dirty="0" err="1"/>
              <a:t>jego</a:t>
            </a:r>
            <a:r>
              <a:rPr dirty="0"/>
              <a:t> </a:t>
            </a:r>
            <a:r>
              <a:rPr dirty="0" err="1"/>
              <a:t>laureatem</a:t>
            </a:r>
            <a:r>
              <a:rPr dirty="0"/>
              <a:t> </a:t>
            </a:r>
            <a:r>
              <a:rPr dirty="0" err="1"/>
              <a:t>został</a:t>
            </a:r>
            <a:r>
              <a:rPr dirty="0"/>
              <a:t> </a:t>
            </a:r>
            <a:r>
              <a:rPr b="1" dirty="0"/>
              <a:t>Emil Adolf von Behring</a:t>
            </a:r>
            <a:r>
              <a:rPr dirty="0"/>
              <a:t>, </a:t>
            </a:r>
            <a:r>
              <a:rPr dirty="0" err="1"/>
              <a:t>uhonorowany</a:t>
            </a:r>
            <a:r>
              <a:rPr dirty="0"/>
              <a:t> za </a:t>
            </a:r>
            <a:r>
              <a:rPr b="1" dirty="0" err="1"/>
              <a:t>prace</a:t>
            </a:r>
            <a:r>
              <a:rPr b="1" dirty="0"/>
              <a:t> </a:t>
            </a:r>
            <a:r>
              <a:rPr b="1" dirty="0" err="1"/>
              <a:t>nad</a:t>
            </a:r>
            <a:r>
              <a:rPr b="1" dirty="0"/>
              <a:t> </a:t>
            </a:r>
            <a:r>
              <a:rPr b="1" dirty="0" err="1"/>
              <a:t>surowicami</a:t>
            </a:r>
            <a:r>
              <a:rPr b="1" dirty="0"/>
              <a:t> </a:t>
            </a:r>
            <a:r>
              <a:rPr b="1" dirty="0" err="1"/>
              <a:t>odpornościowymi</a:t>
            </a:r>
            <a:r>
              <a:rPr b="1" dirty="0"/>
              <a:t> (</a:t>
            </a:r>
            <a:r>
              <a:rPr b="1" dirty="0" err="1"/>
              <a:t>i</a:t>
            </a:r>
            <a:r>
              <a:rPr b="1" dirty="0"/>
              <a:t> ich </a:t>
            </a:r>
            <a:r>
              <a:rPr b="1" dirty="0" err="1"/>
              <a:t>zastosowania</a:t>
            </a:r>
            <a:r>
              <a:rPr b="1" dirty="0"/>
              <a:t> w </a:t>
            </a:r>
            <a:r>
              <a:rPr b="1" dirty="0" err="1"/>
              <a:t>leczeniu</a:t>
            </a:r>
            <a:r>
              <a:rPr b="1" dirty="0"/>
              <a:t> </a:t>
            </a:r>
            <a:r>
              <a:rPr b="1" dirty="0" err="1"/>
              <a:t>błonicy</a:t>
            </a:r>
            <a:r>
              <a:rPr b="1" dirty="0"/>
              <a:t>). </a:t>
            </a:r>
            <a:r>
              <a:rPr dirty="0" err="1"/>
              <a:t>Prace</a:t>
            </a:r>
            <a:r>
              <a:rPr dirty="0"/>
              <a:t> </a:t>
            </a:r>
            <a:r>
              <a:rPr dirty="0" err="1"/>
              <a:t>te</a:t>
            </a:r>
            <a:r>
              <a:rPr dirty="0"/>
              <a:t> „</a:t>
            </a:r>
            <a:r>
              <a:rPr dirty="0" err="1"/>
              <a:t>otworzyły</a:t>
            </a:r>
            <a:r>
              <a:rPr dirty="0"/>
              <a:t> </a:t>
            </a:r>
            <a:r>
              <a:rPr dirty="0" err="1"/>
              <a:t>nową</a:t>
            </a:r>
            <a:r>
              <a:rPr dirty="0"/>
              <a:t> </a:t>
            </a:r>
            <a:r>
              <a:rPr dirty="0" err="1"/>
              <a:t>drogę</a:t>
            </a:r>
            <a:r>
              <a:rPr dirty="0"/>
              <a:t> </a:t>
            </a:r>
            <a:r>
              <a:rPr dirty="0" err="1"/>
              <a:t>dla</a:t>
            </a:r>
            <a:r>
              <a:rPr dirty="0"/>
              <a:t> </a:t>
            </a:r>
            <a:r>
              <a:rPr dirty="0" err="1"/>
              <a:t>medycyny</a:t>
            </a:r>
            <a:r>
              <a:rPr dirty="0"/>
              <a:t>, </a:t>
            </a:r>
            <a:r>
              <a:rPr dirty="0" err="1"/>
              <a:t>dając</a:t>
            </a:r>
            <a:r>
              <a:rPr dirty="0"/>
              <a:t> </a:t>
            </a:r>
            <a:r>
              <a:rPr dirty="0" err="1"/>
              <a:t>lekarzom</a:t>
            </a:r>
            <a:r>
              <a:rPr dirty="0"/>
              <a:t> </a:t>
            </a:r>
            <a:r>
              <a:rPr dirty="0" err="1"/>
              <a:t>broń</a:t>
            </a:r>
            <a:r>
              <a:rPr dirty="0"/>
              <a:t> </a:t>
            </a:r>
            <a:r>
              <a:rPr dirty="0" err="1"/>
              <a:t>przeciwko</a:t>
            </a:r>
            <a:r>
              <a:rPr dirty="0"/>
              <a:t> </a:t>
            </a:r>
            <a:r>
              <a:rPr dirty="0" err="1"/>
              <a:t>chorobie</a:t>
            </a:r>
            <a:r>
              <a:rPr dirty="0"/>
              <a:t> </a:t>
            </a:r>
            <a:r>
              <a:rPr dirty="0" err="1"/>
              <a:t>i</a:t>
            </a:r>
            <a:r>
              <a:rPr dirty="0"/>
              <a:t> </a:t>
            </a:r>
            <a:r>
              <a:rPr dirty="0" err="1"/>
              <a:t>śmierci</a:t>
            </a:r>
            <a:r>
              <a:rPr dirty="0"/>
              <a:t>”. </a:t>
            </a:r>
            <a:r>
              <a:rPr b="1" dirty="0"/>
              <a:t>Behring (</a:t>
            </a:r>
            <a:r>
              <a:rPr b="1" dirty="0" err="1"/>
              <a:t>wraz</a:t>
            </a:r>
            <a:r>
              <a:rPr b="1" dirty="0"/>
              <a:t> z </a:t>
            </a:r>
            <a:r>
              <a:rPr b="1" dirty="0" err="1"/>
              <a:t>Shibasaburo</a:t>
            </a:r>
            <a:r>
              <a:rPr b="1" dirty="0"/>
              <a:t> Kitasato) </a:t>
            </a:r>
            <a:r>
              <a:rPr b="1" dirty="0" err="1"/>
              <a:t>opracował</a:t>
            </a:r>
            <a:r>
              <a:rPr b="1" dirty="0"/>
              <a:t> </a:t>
            </a:r>
            <a:r>
              <a:rPr b="1" dirty="0" err="1"/>
              <a:t>surowice</a:t>
            </a:r>
            <a:r>
              <a:rPr b="1" dirty="0"/>
              <a:t> </a:t>
            </a:r>
            <a:r>
              <a:rPr b="1" dirty="0" err="1"/>
              <a:t>antytoksyczne</a:t>
            </a:r>
            <a:r>
              <a:rPr b="1" dirty="0"/>
              <a:t>: </a:t>
            </a:r>
            <a:r>
              <a:rPr b="1" dirty="0" err="1"/>
              <a:t>przeciwbłoniczą</a:t>
            </a:r>
            <a:r>
              <a:rPr b="1" dirty="0"/>
              <a:t> </a:t>
            </a:r>
            <a:r>
              <a:rPr b="1" dirty="0" err="1"/>
              <a:t>i</a:t>
            </a:r>
            <a:r>
              <a:rPr b="1" dirty="0"/>
              <a:t> </a:t>
            </a:r>
            <a:r>
              <a:rPr b="1" dirty="0" err="1"/>
              <a:t>przeciwtężcową</a:t>
            </a:r>
            <a:r>
              <a:rPr dirty="0"/>
              <a:t>, co </a:t>
            </a:r>
            <a:r>
              <a:rPr dirty="0" err="1"/>
              <a:t>stanowiło</a:t>
            </a:r>
            <a:r>
              <a:rPr dirty="0"/>
              <a:t> </a:t>
            </a:r>
            <a:r>
              <a:rPr dirty="0" err="1"/>
              <a:t>przełom</a:t>
            </a:r>
            <a:r>
              <a:rPr dirty="0"/>
              <a:t> w </a:t>
            </a:r>
            <a:r>
              <a:rPr dirty="0" err="1"/>
              <a:t>leczeniu</a:t>
            </a:r>
            <a:r>
              <a:rPr dirty="0"/>
              <a:t> </a:t>
            </a:r>
            <a:r>
              <a:rPr dirty="0" err="1"/>
              <a:t>chorób</a:t>
            </a:r>
            <a:r>
              <a:rPr dirty="0"/>
              <a:t> </a:t>
            </a:r>
            <a:r>
              <a:rPr dirty="0" err="1"/>
              <a:t>zakaźnych</a:t>
            </a:r>
            <a:r>
              <a:rPr dirty="0"/>
              <a:t> </a:t>
            </a:r>
            <a:r>
              <a:rPr dirty="0" err="1"/>
              <a:t>i</a:t>
            </a:r>
            <a:r>
              <a:rPr dirty="0"/>
              <a:t> </a:t>
            </a:r>
            <a:r>
              <a:rPr dirty="0" err="1"/>
              <a:t>otworzyło</a:t>
            </a:r>
            <a:r>
              <a:rPr dirty="0"/>
              <a:t> </a:t>
            </a:r>
            <a:r>
              <a:rPr dirty="0" err="1"/>
              <a:t>drogę</a:t>
            </a:r>
            <a:r>
              <a:rPr dirty="0"/>
              <a:t> do </a:t>
            </a:r>
            <a:r>
              <a:rPr dirty="0" err="1"/>
              <a:t>dalszego</a:t>
            </a:r>
            <a:r>
              <a:rPr dirty="0"/>
              <a:t> </a:t>
            </a:r>
            <a:r>
              <a:rPr b="1" dirty="0" err="1"/>
              <a:t>rozwoju</a:t>
            </a:r>
            <a:r>
              <a:rPr b="1" dirty="0"/>
              <a:t> </a:t>
            </a:r>
            <a:r>
              <a:rPr b="1" dirty="0" err="1"/>
              <a:t>nowej</a:t>
            </a:r>
            <a:r>
              <a:rPr b="1" dirty="0"/>
              <a:t> </a:t>
            </a:r>
            <a:r>
              <a:rPr b="1" dirty="0" err="1"/>
              <a:t>dziedziny</a:t>
            </a:r>
            <a:r>
              <a:rPr b="1" dirty="0"/>
              <a:t> </a:t>
            </a:r>
            <a:r>
              <a:rPr b="1" dirty="0" err="1"/>
              <a:t>medycyny</a:t>
            </a:r>
            <a:r>
              <a:rPr b="1" dirty="0"/>
              <a:t> – </a:t>
            </a:r>
            <a:r>
              <a:rPr b="1" dirty="0" err="1"/>
              <a:t>immunologii</a:t>
            </a:r>
            <a:r>
              <a:rPr b="1" dirty="0"/>
              <a:t>.</a:t>
            </a:r>
            <a:endParaRPr sz="2400" b="1" dirty="0"/>
          </a:p>
          <a:p>
            <a:pPr>
              <a:lnSpc>
                <a:spcPct val="108000"/>
              </a:lnSpc>
            </a:pPr>
            <a:br>
              <a:rPr sz="2400" b="1" dirty="0"/>
            </a:br>
            <a:endParaRPr sz="2400" b="1" dirty="0"/>
          </a:p>
        </p:txBody>
      </p:sp>
      <p:pic>
        <p:nvPicPr>
          <p:cNvPr id="264" name="Obraz 3" descr="Obraz 3"/>
          <p:cNvPicPr>
            <a:picLocks noChangeAspect="1"/>
          </p:cNvPicPr>
          <p:nvPr/>
        </p:nvPicPr>
        <p:blipFill>
          <a:blip r:embed="rId2"/>
          <a:stretch>
            <a:fillRect/>
          </a:stretch>
        </p:blipFill>
        <p:spPr>
          <a:xfrm>
            <a:off x="-1258080" y="-1008774"/>
            <a:ext cx="4461292" cy="315257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ymbol zastępczy zawartości 2"/>
          <p:cNvSpPr txBox="1">
            <a:spLocks noGrp="1"/>
          </p:cNvSpPr>
          <p:nvPr>
            <p:ph type="body" idx="1"/>
          </p:nvPr>
        </p:nvSpPr>
        <p:spPr>
          <a:xfrm>
            <a:off x="3058163" y="732133"/>
            <a:ext cx="7862756" cy="5155712"/>
          </a:xfrm>
          <a:prstGeom prst="rect">
            <a:avLst/>
          </a:prstGeom>
        </p:spPr>
        <p:txBody>
          <a:bodyPr/>
          <a:lstStyle/>
          <a:p>
            <a:pPr>
              <a:defRPr b="1"/>
            </a:pPr>
            <a:r>
              <a:t>Kto decyduje o wyborze laureata?</a:t>
            </a:r>
          </a:p>
          <a:p>
            <a:pPr algn="just">
              <a:defRPr sz="1800"/>
            </a:pPr>
            <a:r>
              <a:t>Za wybór laureata Nagrody Nobla w dziedzinie fizjologii lub medycyny odpowiada </a:t>
            </a:r>
            <a:r>
              <a:rPr b="1"/>
              <a:t>Zgromadzenie Noblowskie</a:t>
            </a:r>
            <a:r>
              <a:t>, działające przy </a:t>
            </a:r>
            <a:r>
              <a:rPr b="1"/>
              <a:t>Królewskim Karolińskim Instytucie Medyczno-Chirurgicznym, złożone z 50 członków. </a:t>
            </a:r>
            <a:r>
              <a:t>Laureat jest wyłaniany z </a:t>
            </a:r>
            <a:r>
              <a:rPr b="1"/>
              <a:t>grupy osób zarekomendowanych </a:t>
            </a:r>
            <a:r>
              <a:t>przez Komitet Noblowski w dziedzinie fizjologii lub medycyny, który pozostaje </a:t>
            </a:r>
            <a:r>
              <a:rPr b="1"/>
              <a:t>organem recenzującym</a:t>
            </a:r>
            <a:r>
              <a:t> nominacje i </a:t>
            </a:r>
            <a:r>
              <a:rPr b="1"/>
              <a:t>wybierającym odpowiednich kandydatów</a:t>
            </a:r>
            <a:r>
              <a:t>. Komitet ten składa się z </a:t>
            </a:r>
            <a:r>
              <a:rPr b="1"/>
              <a:t>pięciu członków </a:t>
            </a:r>
            <a:r>
              <a:t>oraz </a:t>
            </a:r>
            <a:r>
              <a:rPr b="1"/>
              <a:t>sekretarza przy Komitecie i Zgromadzeniu Noblowskim</a:t>
            </a:r>
            <a:r>
              <a:t>.</a:t>
            </a:r>
          </a:p>
          <a:p>
            <a:pPr algn="just">
              <a:defRPr sz="1800"/>
            </a:pPr>
            <a:endParaRPr/>
          </a:p>
          <a:p>
            <a:pPr algn="just">
              <a:defRPr sz="1800"/>
            </a:pPr>
            <a:r>
              <a:t>Uroczyste wręczenie nagród następuje </a:t>
            </a:r>
            <a:r>
              <a:rPr b="1"/>
              <a:t>10 grudnia w Filharmonii </a:t>
            </a:r>
            <a:br>
              <a:rPr b="1"/>
            </a:br>
            <a:r>
              <a:rPr b="1"/>
              <a:t>w Sztokholmie</a:t>
            </a:r>
            <a:r>
              <a:t>. Podczas ceremonii laureaci otrzymują </a:t>
            </a:r>
            <a:r>
              <a:rPr b="1"/>
              <a:t>medale, dyplomy oraz potwierdzenie nagrody pieniężnej</a:t>
            </a:r>
            <a:r>
              <a:t>. </a:t>
            </a:r>
          </a:p>
        </p:txBody>
      </p:sp>
      <p:pic>
        <p:nvPicPr>
          <p:cNvPr id="267" name="Obraz 3" descr="Obraz 3"/>
          <p:cNvPicPr>
            <a:picLocks noChangeAspect="1"/>
          </p:cNvPicPr>
          <p:nvPr/>
        </p:nvPicPr>
        <p:blipFill>
          <a:blip r:embed="rId2"/>
          <a:stretch>
            <a:fillRect/>
          </a:stretch>
        </p:blipFill>
        <p:spPr>
          <a:xfrm>
            <a:off x="-1258080" y="-1008774"/>
            <a:ext cx="4461292" cy="315257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ytuł 1"/>
          <p:cNvSpPr txBox="1">
            <a:spLocks noGrp="1"/>
          </p:cNvSpPr>
          <p:nvPr>
            <p:ph type="body" idx="1"/>
          </p:nvPr>
        </p:nvSpPr>
        <p:spPr>
          <a:xfrm>
            <a:off x="3021981" y="731837"/>
            <a:ext cx="8229601" cy="4932984"/>
          </a:xfrm>
          <a:prstGeom prst="rect">
            <a:avLst/>
          </a:prstGeom>
        </p:spPr>
        <p:txBody>
          <a:bodyPr/>
          <a:lstStyle/>
          <a:p>
            <a:pPr algn="just" defTabSz="777240">
              <a:spcBef>
                <a:spcPts val="800"/>
              </a:spcBef>
              <a:defRPr sz="1870" b="1"/>
            </a:pPr>
            <a:r>
              <a:rPr dirty="0" err="1"/>
              <a:t>Kto</a:t>
            </a:r>
            <a:r>
              <a:rPr dirty="0"/>
              <a:t> </a:t>
            </a:r>
            <a:r>
              <a:rPr dirty="0" err="1"/>
              <a:t>otrzymał</a:t>
            </a:r>
            <a:r>
              <a:rPr dirty="0"/>
              <a:t> </a:t>
            </a:r>
            <a:r>
              <a:rPr dirty="0" err="1"/>
              <a:t>Nagrodę</a:t>
            </a:r>
            <a:r>
              <a:rPr dirty="0"/>
              <a:t> </a:t>
            </a:r>
            <a:r>
              <a:rPr dirty="0" err="1"/>
              <a:t>Nobla</a:t>
            </a:r>
            <a:r>
              <a:rPr dirty="0"/>
              <a:t> w </a:t>
            </a:r>
            <a:r>
              <a:rPr dirty="0" err="1"/>
              <a:t>dziedzinie</a:t>
            </a:r>
            <a:r>
              <a:rPr dirty="0"/>
              <a:t> </a:t>
            </a:r>
            <a:r>
              <a:rPr dirty="0" err="1"/>
              <a:t>fizjologii</a:t>
            </a:r>
            <a:r>
              <a:rPr dirty="0"/>
              <a:t> </a:t>
            </a:r>
            <a:r>
              <a:rPr dirty="0" err="1"/>
              <a:t>lub</a:t>
            </a:r>
            <a:r>
              <a:rPr dirty="0"/>
              <a:t> </a:t>
            </a:r>
            <a:r>
              <a:rPr dirty="0" err="1"/>
              <a:t>medycyny</a:t>
            </a:r>
            <a:r>
              <a:rPr dirty="0"/>
              <a:t> </a:t>
            </a:r>
            <a:br>
              <a:rPr lang="pl-PL" dirty="0"/>
            </a:br>
            <a:r>
              <a:rPr dirty="0"/>
              <a:t>w 2023 </a:t>
            </a:r>
            <a:r>
              <a:rPr dirty="0" err="1"/>
              <a:t>roku</a:t>
            </a:r>
            <a:r>
              <a:rPr dirty="0"/>
              <a:t>?</a:t>
            </a:r>
            <a:r>
              <a:rPr lang="pl-PL" dirty="0"/>
              <a:t>	</a:t>
            </a:r>
            <a:br>
              <a:rPr dirty="0"/>
            </a:br>
            <a:br>
              <a:rPr dirty="0"/>
            </a:br>
            <a:r>
              <a:rPr b="0" dirty="0"/>
              <a:t>W 2023 </a:t>
            </a:r>
            <a:r>
              <a:rPr b="0" dirty="0" err="1"/>
              <a:t>roku</a:t>
            </a:r>
            <a:r>
              <a:rPr b="0" dirty="0"/>
              <a:t> Karolinska </a:t>
            </a:r>
            <a:r>
              <a:rPr b="0" dirty="0" err="1"/>
              <a:t>Institutet</a:t>
            </a:r>
            <a:r>
              <a:rPr b="0" dirty="0"/>
              <a:t> </a:t>
            </a:r>
            <a:r>
              <a:rPr b="0" dirty="0" err="1"/>
              <a:t>zdecydował</a:t>
            </a:r>
            <a:r>
              <a:rPr b="0" dirty="0"/>
              <a:t> </a:t>
            </a:r>
            <a:r>
              <a:rPr b="0" dirty="0" err="1"/>
              <a:t>się</a:t>
            </a:r>
            <a:r>
              <a:rPr b="0" dirty="0"/>
              <a:t> </a:t>
            </a:r>
            <a:r>
              <a:rPr b="0" dirty="0" err="1"/>
              <a:t>wyróżnić</a:t>
            </a:r>
            <a:r>
              <a:rPr b="0" dirty="0"/>
              <a:t> </a:t>
            </a:r>
            <a:r>
              <a:rPr dirty="0"/>
              <a:t>Katalin </a:t>
            </a:r>
            <a:r>
              <a:rPr dirty="0" err="1"/>
              <a:t>Karikó</a:t>
            </a:r>
            <a:r>
              <a:rPr dirty="0"/>
              <a:t> </a:t>
            </a:r>
            <a:r>
              <a:rPr dirty="0" err="1"/>
              <a:t>i</a:t>
            </a:r>
            <a:r>
              <a:rPr dirty="0"/>
              <a:t> Drew </a:t>
            </a:r>
            <a:r>
              <a:rPr dirty="0" err="1"/>
              <a:t>Weissmana</a:t>
            </a:r>
            <a:r>
              <a:rPr dirty="0"/>
              <a:t> </a:t>
            </a:r>
            <a:r>
              <a:rPr b="0" dirty="0"/>
              <a:t>„za </a:t>
            </a:r>
            <a:r>
              <a:rPr b="0" dirty="0" err="1"/>
              <a:t>odkrycia</a:t>
            </a:r>
            <a:r>
              <a:rPr b="0" dirty="0"/>
              <a:t> </a:t>
            </a:r>
            <a:r>
              <a:rPr b="0" dirty="0" err="1"/>
              <a:t>dotyczące</a:t>
            </a:r>
            <a:r>
              <a:rPr b="0" dirty="0"/>
              <a:t> </a:t>
            </a:r>
            <a:r>
              <a:rPr b="0" dirty="0" err="1"/>
              <a:t>modyfikacji</a:t>
            </a:r>
            <a:r>
              <a:rPr b="0" dirty="0"/>
              <a:t> </a:t>
            </a:r>
            <a:r>
              <a:rPr b="0" dirty="0" err="1"/>
              <a:t>nukleozydów</a:t>
            </a:r>
            <a:r>
              <a:rPr b="0" dirty="0"/>
              <a:t>, </a:t>
            </a:r>
            <a:r>
              <a:rPr b="0" dirty="0" err="1"/>
              <a:t>które</a:t>
            </a:r>
            <a:r>
              <a:rPr b="0" dirty="0"/>
              <a:t> </a:t>
            </a:r>
            <a:r>
              <a:rPr b="0" dirty="0" err="1"/>
              <a:t>umożliwiły</a:t>
            </a:r>
            <a:r>
              <a:rPr b="0" dirty="0"/>
              <a:t> </a:t>
            </a:r>
            <a:r>
              <a:rPr b="0" dirty="0" err="1"/>
              <a:t>stworzenie</a:t>
            </a:r>
            <a:r>
              <a:rPr b="0" dirty="0"/>
              <a:t> </a:t>
            </a:r>
            <a:r>
              <a:rPr b="0" dirty="0" err="1"/>
              <a:t>skutecznych</a:t>
            </a:r>
            <a:r>
              <a:rPr b="0" dirty="0"/>
              <a:t> </a:t>
            </a:r>
            <a:r>
              <a:rPr b="0" dirty="0" err="1"/>
              <a:t>szczepionek</a:t>
            </a:r>
            <a:r>
              <a:rPr b="0" dirty="0"/>
              <a:t> mRNA </a:t>
            </a:r>
            <a:br>
              <a:rPr lang="pl-PL" b="0" dirty="0"/>
            </a:br>
            <a:r>
              <a:rPr b="0" dirty="0" err="1"/>
              <a:t>przeciwko</a:t>
            </a:r>
            <a:r>
              <a:rPr b="0" dirty="0"/>
              <a:t> COVID-19”.	 </a:t>
            </a:r>
            <a:br>
              <a:rPr b="0" dirty="0"/>
            </a:br>
            <a:br>
              <a:rPr b="0" dirty="0"/>
            </a:br>
            <a:r>
              <a:rPr b="0" dirty="0" err="1"/>
              <a:t>Odkrycia</a:t>
            </a:r>
            <a:r>
              <a:rPr b="0" dirty="0"/>
              <a:t> </a:t>
            </a:r>
            <a:r>
              <a:rPr b="0" dirty="0" err="1"/>
              <a:t>naukowców</a:t>
            </a:r>
            <a:r>
              <a:rPr b="0" dirty="0"/>
              <a:t> </a:t>
            </a:r>
            <a:r>
              <a:rPr b="0" dirty="0" err="1"/>
              <a:t>były</a:t>
            </a:r>
            <a:r>
              <a:rPr b="0" dirty="0"/>
              <a:t> </a:t>
            </a:r>
            <a:r>
              <a:rPr b="0" dirty="0" err="1"/>
              <a:t>kluczowe</a:t>
            </a:r>
            <a:r>
              <a:rPr b="0" dirty="0"/>
              <a:t> w </a:t>
            </a:r>
            <a:r>
              <a:rPr b="0" dirty="0" err="1"/>
              <a:t>tworzeniu</a:t>
            </a:r>
            <a:r>
              <a:rPr b="0" dirty="0"/>
              <a:t> </a:t>
            </a:r>
            <a:r>
              <a:rPr b="0" dirty="0" err="1"/>
              <a:t>szczepionek</a:t>
            </a:r>
            <a:r>
              <a:rPr b="0" dirty="0"/>
              <a:t> </a:t>
            </a:r>
            <a:r>
              <a:rPr b="0" dirty="0" err="1"/>
              <a:t>przeciwko</a:t>
            </a:r>
            <a:r>
              <a:rPr b="0" dirty="0"/>
              <a:t> COVID-19 w </a:t>
            </a:r>
            <a:r>
              <a:rPr b="0" dirty="0" err="1"/>
              <a:t>trakcie</a:t>
            </a:r>
            <a:r>
              <a:rPr b="0" dirty="0"/>
              <a:t> </a:t>
            </a:r>
            <a:r>
              <a:rPr b="0" dirty="0" err="1"/>
              <a:t>pandemii</a:t>
            </a:r>
            <a:r>
              <a:rPr b="0" dirty="0"/>
              <a:t>, </a:t>
            </a:r>
            <a:r>
              <a:rPr b="0" dirty="0" err="1"/>
              <a:t>która</a:t>
            </a:r>
            <a:r>
              <a:rPr b="0" dirty="0"/>
              <a:t> </a:t>
            </a:r>
            <a:r>
              <a:rPr b="0" dirty="0" err="1"/>
              <a:t>rozpoczęła</a:t>
            </a:r>
            <a:r>
              <a:rPr b="0" dirty="0"/>
              <a:t> </a:t>
            </a:r>
            <a:r>
              <a:rPr b="0" dirty="0" err="1"/>
              <a:t>się</a:t>
            </a:r>
            <a:r>
              <a:rPr b="0" dirty="0"/>
              <a:t> </a:t>
            </a:r>
            <a:r>
              <a:rPr b="0" dirty="0" err="1"/>
              <a:t>na</a:t>
            </a:r>
            <a:r>
              <a:rPr b="0" dirty="0"/>
              <a:t> </a:t>
            </a:r>
            <a:r>
              <a:rPr b="0" dirty="0" err="1"/>
              <a:t>początku</a:t>
            </a:r>
            <a:r>
              <a:rPr b="0" dirty="0"/>
              <a:t> 2020 </a:t>
            </a:r>
            <a:r>
              <a:rPr b="0" dirty="0" err="1"/>
              <a:t>roku</a:t>
            </a:r>
            <a:r>
              <a:rPr b="0" dirty="0"/>
              <a:t>. </a:t>
            </a:r>
            <a:r>
              <a:rPr b="0" dirty="0" err="1"/>
              <a:t>Poprzez</a:t>
            </a:r>
            <a:r>
              <a:rPr b="0" dirty="0"/>
              <a:t> ich </a:t>
            </a:r>
            <a:r>
              <a:rPr b="0" dirty="0" err="1"/>
              <a:t>przełomowe</a:t>
            </a:r>
            <a:r>
              <a:rPr b="0" dirty="0"/>
              <a:t> </a:t>
            </a:r>
            <a:r>
              <a:rPr b="0" dirty="0" err="1"/>
              <a:t>osiągnięcia</a:t>
            </a:r>
            <a:r>
              <a:rPr b="0" dirty="0"/>
              <a:t>, </a:t>
            </a:r>
            <a:r>
              <a:rPr b="0" dirty="0" err="1"/>
              <a:t>które</a:t>
            </a:r>
            <a:r>
              <a:rPr b="0" dirty="0"/>
              <a:t> </a:t>
            </a:r>
            <a:r>
              <a:rPr b="0" dirty="0" err="1"/>
              <a:t>całkowicie</a:t>
            </a:r>
            <a:r>
              <a:rPr b="0" dirty="0"/>
              <a:t> </a:t>
            </a:r>
            <a:r>
              <a:rPr b="0" dirty="0" err="1"/>
              <a:t>zmieniły</a:t>
            </a:r>
            <a:r>
              <a:rPr b="0" dirty="0"/>
              <a:t> </a:t>
            </a:r>
            <a:r>
              <a:rPr b="0" dirty="0" err="1"/>
              <a:t>nasze</a:t>
            </a:r>
            <a:r>
              <a:rPr b="0" dirty="0"/>
              <a:t> </a:t>
            </a:r>
            <a:r>
              <a:rPr b="0" dirty="0" err="1"/>
              <a:t>rozumienie</a:t>
            </a:r>
            <a:r>
              <a:rPr b="0" dirty="0"/>
              <a:t> </a:t>
            </a:r>
            <a:r>
              <a:rPr b="0" dirty="0" err="1"/>
              <a:t>jak</a:t>
            </a:r>
            <a:r>
              <a:rPr b="0" dirty="0"/>
              <a:t> </a:t>
            </a:r>
            <a:r>
              <a:rPr dirty="0" err="1"/>
              <a:t>cząsteczka</a:t>
            </a:r>
            <a:r>
              <a:rPr b="0" dirty="0"/>
              <a:t> </a:t>
            </a:r>
            <a:r>
              <a:rPr dirty="0"/>
              <a:t>mRNA</a:t>
            </a:r>
            <a:r>
              <a:rPr b="0" dirty="0"/>
              <a:t> </a:t>
            </a:r>
            <a:r>
              <a:rPr b="0" dirty="0" err="1"/>
              <a:t>wpływa</a:t>
            </a:r>
            <a:r>
              <a:rPr b="0" dirty="0"/>
              <a:t> </a:t>
            </a:r>
            <a:r>
              <a:rPr b="0" dirty="0" err="1"/>
              <a:t>na</a:t>
            </a:r>
            <a:r>
              <a:rPr b="0" dirty="0"/>
              <a:t> </a:t>
            </a:r>
            <a:r>
              <a:rPr b="0" dirty="0" err="1"/>
              <a:t>układ</a:t>
            </a:r>
            <a:r>
              <a:rPr b="0" dirty="0"/>
              <a:t> </a:t>
            </a:r>
            <a:r>
              <a:rPr b="0" dirty="0" err="1"/>
              <a:t>immunologiczny</a:t>
            </a:r>
            <a:r>
              <a:rPr b="0" dirty="0"/>
              <a:t>, </a:t>
            </a:r>
            <a:r>
              <a:rPr b="0" dirty="0" err="1"/>
              <a:t>laureaci</a:t>
            </a:r>
            <a:r>
              <a:rPr b="0" dirty="0"/>
              <a:t> </a:t>
            </a:r>
            <a:r>
              <a:rPr b="0" dirty="0" err="1"/>
              <a:t>przyczynili</a:t>
            </a:r>
            <a:r>
              <a:rPr b="0" dirty="0"/>
              <a:t> </a:t>
            </a:r>
            <a:r>
              <a:rPr b="0" dirty="0" err="1"/>
              <a:t>się</a:t>
            </a:r>
            <a:r>
              <a:rPr b="0" dirty="0"/>
              <a:t> do </a:t>
            </a:r>
            <a:r>
              <a:rPr b="0" dirty="0" err="1"/>
              <a:t>wytworzenia</a:t>
            </a:r>
            <a:r>
              <a:rPr b="0" dirty="0"/>
              <a:t> </a:t>
            </a:r>
            <a:r>
              <a:rPr b="0" dirty="0" err="1"/>
              <a:t>szczepionki</a:t>
            </a:r>
            <a:r>
              <a:rPr b="0" dirty="0"/>
              <a:t> w </a:t>
            </a:r>
            <a:r>
              <a:rPr b="0" dirty="0" err="1"/>
              <a:t>niespotykanym</a:t>
            </a:r>
            <a:r>
              <a:rPr b="0" dirty="0"/>
              <a:t> </a:t>
            </a:r>
            <a:r>
              <a:rPr b="0" dirty="0" err="1"/>
              <a:t>wcześniej</a:t>
            </a:r>
            <a:r>
              <a:rPr b="0" dirty="0"/>
              <a:t> </a:t>
            </a:r>
            <a:r>
              <a:rPr b="0" dirty="0" err="1"/>
              <a:t>tempie</a:t>
            </a:r>
            <a:r>
              <a:rPr b="0" dirty="0"/>
              <a:t>.  </a:t>
            </a:r>
          </a:p>
        </p:txBody>
      </p:sp>
      <p:pic>
        <p:nvPicPr>
          <p:cNvPr id="270" name="Obraz 4" descr="Obraz 4"/>
          <p:cNvPicPr>
            <a:picLocks noChangeAspect="1"/>
          </p:cNvPicPr>
          <p:nvPr/>
        </p:nvPicPr>
        <p:blipFill>
          <a:blip r:embed="rId2"/>
          <a:stretch>
            <a:fillRect/>
          </a:stretch>
        </p:blipFill>
        <p:spPr>
          <a:xfrm>
            <a:off x="-936805" y="-383109"/>
            <a:ext cx="4461292" cy="315257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ytuł 1"/>
          <p:cNvSpPr txBox="1">
            <a:spLocks noGrp="1"/>
          </p:cNvSpPr>
          <p:nvPr>
            <p:ph type="body" idx="1"/>
          </p:nvPr>
        </p:nvSpPr>
        <p:spPr>
          <a:xfrm>
            <a:off x="2962314" y="567514"/>
            <a:ext cx="8229601" cy="4932984"/>
          </a:xfrm>
          <a:prstGeom prst="rect">
            <a:avLst/>
          </a:prstGeom>
        </p:spPr>
        <p:txBody>
          <a:bodyPr/>
          <a:lstStyle/>
          <a:p>
            <a:pPr algn="just" defTabSz="777240">
              <a:spcBef>
                <a:spcPts val="800"/>
              </a:spcBef>
              <a:defRPr sz="1870" b="1"/>
            </a:pPr>
            <a:r>
              <a:rPr dirty="0" err="1"/>
              <a:t>Kto</a:t>
            </a:r>
            <a:r>
              <a:rPr dirty="0"/>
              <a:t> </a:t>
            </a:r>
            <a:r>
              <a:rPr lang="pl-PL" dirty="0"/>
              <a:t>zdobył</a:t>
            </a:r>
            <a:r>
              <a:rPr dirty="0"/>
              <a:t> </a:t>
            </a:r>
            <a:r>
              <a:rPr dirty="0" err="1"/>
              <a:t>Nagrodę</a:t>
            </a:r>
            <a:r>
              <a:rPr dirty="0"/>
              <a:t> </a:t>
            </a:r>
            <a:r>
              <a:rPr dirty="0" err="1"/>
              <a:t>Nobla</a:t>
            </a:r>
            <a:r>
              <a:rPr dirty="0"/>
              <a:t> w </a:t>
            </a:r>
            <a:r>
              <a:rPr dirty="0" err="1"/>
              <a:t>dziedzinie</a:t>
            </a:r>
            <a:r>
              <a:rPr dirty="0"/>
              <a:t> </a:t>
            </a:r>
            <a:r>
              <a:rPr dirty="0" err="1"/>
              <a:t>fizjologii</a:t>
            </a:r>
            <a:r>
              <a:rPr dirty="0"/>
              <a:t> </a:t>
            </a:r>
            <a:r>
              <a:rPr dirty="0" err="1"/>
              <a:t>lub</a:t>
            </a:r>
            <a:r>
              <a:rPr dirty="0"/>
              <a:t> </a:t>
            </a:r>
            <a:r>
              <a:rPr dirty="0" err="1"/>
              <a:t>medycyny</a:t>
            </a:r>
            <a:r>
              <a:rPr dirty="0"/>
              <a:t> </a:t>
            </a:r>
            <a:br>
              <a:rPr lang="pl-PL" dirty="0"/>
            </a:br>
            <a:r>
              <a:rPr dirty="0"/>
              <a:t>w 202</a:t>
            </a:r>
            <a:r>
              <a:rPr lang="pl-PL" dirty="0"/>
              <a:t>4</a:t>
            </a:r>
            <a:r>
              <a:rPr dirty="0"/>
              <a:t> </a:t>
            </a:r>
            <a:r>
              <a:rPr dirty="0" err="1"/>
              <a:t>roku</a:t>
            </a:r>
            <a:r>
              <a:rPr dirty="0"/>
              <a:t>?</a:t>
            </a:r>
            <a:r>
              <a:rPr lang="pl-PL" dirty="0"/>
              <a:t>	</a:t>
            </a:r>
            <a:br>
              <a:rPr dirty="0"/>
            </a:br>
            <a:br>
              <a:rPr dirty="0"/>
            </a:br>
            <a:endParaRPr b="0" dirty="0"/>
          </a:p>
        </p:txBody>
      </p:sp>
      <p:pic>
        <p:nvPicPr>
          <p:cNvPr id="270" name="Obraz 4" descr="Obraz 4"/>
          <p:cNvPicPr>
            <a:picLocks noChangeAspect="1"/>
          </p:cNvPicPr>
          <p:nvPr/>
        </p:nvPicPr>
        <p:blipFill>
          <a:blip r:embed="rId2"/>
          <a:stretch>
            <a:fillRect/>
          </a:stretch>
        </p:blipFill>
        <p:spPr>
          <a:xfrm>
            <a:off x="-1258080" y="-1008774"/>
            <a:ext cx="4461292" cy="3152576"/>
          </a:xfrm>
          <a:prstGeom prst="rect">
            <a:avLst/>
          </a:prstGeom>
          <a:ln w="12700">
            <a:miter lim="400000"/>
          </a:ln>
        </p:spPr>
      </p:pic>
      <p:pic>
        <p:nvPicPr>
          <p:cNvPr id="1028" name="Picture 4">
            <a:extLst>
              <a:ext uri="{FF2B5EF4-FFF2-40B4-BE49-F238E27FC236}">
                <a16:creationId xmlns:a16="http://schemas.microsoft.com/office/drawing/2014/main" id="{52B5FC89-EF3D-2988-2851-4B7BD42197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9258" y="1683964"/>
            <a:ext cx="1410365" cy="21155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AD505A0-7610-C590-1D58-E07A54D7C0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662544" y="1656325"/>
            <a:ext cx="1410365" cy="2115547"/>
          </a:xfrm>
          <a:prstGeom prst="rect">
            <a:avLst/>
          </a:prstGeom>
          <a:noFill/>
          <a:extLst>
            <a:ext uri="{909E8E84-426E-40DD-AFC4-6F175D3DCCD1}">
              <a14:hiddenFill xmlns:a14="http://schemas.microsoft.com/office/drawing/2010/main">
                <a:solidFill>
                  <a:srgbClr val="FFFFFF"/>
                </a:solidFill>
              </a14:hiddenFill>
            </a:ext>
          </a:extLst>
        </p:spPr>
      </p:pic>
      <p:sp>
        <p:nvSpPr>
          <p:cNvPr id="4" name="Symbol zastępczy zawartości 2">
            <a:extLst>
              <a:ext uri="{FF2B5EF4-FFF2-40B4-BE49-F238E27FC236}">
                <a16:creationId xmlns:a16="http://schemas.microsoft.com/office/drawing/2014/main" id="{44668D64-763B-370C-4FD4-E2355E2D506D}"/>
              </a:ext>
            </a:extLst>
          </p:cNvPr>
          <p:cNvSpPr txBox="1">
            <a:spLocks/>
          </p:cNvSpPr>
          <p:nvPr/>
        </p:nvSpPr>
        <p:spPr>
          <a:xfrm>
            <a:off x="3220650" y="3799510"/>
            <a:ext cx="3588277" cy="1541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1pPr>
            <a:lvl2pPr marL="0" marR="0" indent="27432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2pPr>
            <a:lvl3pPr marL="605790" marR="0" indent="-285750"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3pPr>
            <a:lvl4pPr marL="0" marR="0" indent="594359"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4pPr>
            <a:lvl5pPr marL="920931" marR="0" indent="-326571"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5pPr>
            <a:lvl6pPr marL="25400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6pPr>
            <a:lvl7pPr marL="29972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7pPr>
            <a:lvl8pPr marL="34544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8pPr>
            <a:lvl9pPr marL="39116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9pPr>
          </a:lstStyle>
          <a:p>
            <a:pPr algn="just" hangingPunct="1">
              <a:defRPr b="1"/>
            </a:pPr>
            <a:r>
              <a:rPr lang="pl-PL" sz="1600" b="1" dirty="0"/>
              <a:t>Victor </a:t>
            </a:r>
            <a:r>
              <a:rPr lang="pl-PL" sz="1600" b="1" dirty="0" err="1"/>
              <a:t>Ambros</a:t>
            </a:r>
            <a:r>
              <a:rPr lang="pl-PL" sz="1600" b="1" dirty="0"/>
              <a:t> (ur. 1953) </a:t>
            </a:r>
          </a:p>
          <a:p>
            <a:pPr algn="just" hangingPunct="1">
              <a:defRPr b="1"/>
            </a:pPr>
            <a:r>
              <a:rPr lang="pl-PL" sz="1600" b="0" dirty="0"/>
              <a:t>amerykański naukowiec, profesor Uniwersytetu Massachusetts </a:t>
            </a:r>
            <a:r>
              <a:rPr lang="pl-PL" sz="1600" b="0" dirty="0" err="1"/>
              <a:t>Medical</a:t>
            </a:r>
            <a:r>
              <a:rPr lang="pl-PL" sz="1600" b="0" dirty="0"/>
              <a:t> School w Worcester</a:t>
            </a:r>
            <a:endParaRPr lang="pl-PL" sz="1600" dirty="0"/>
          </a:p>
        </p:txBody>
      </p:sp>
      <p:sp>
        <p:nvSpPr>
          <p:cNvPr id="5" name="Symbol zastępczy zawartości 2">
            <a:extLst>
              <a:ext uri="{FF2B5EF4-FFF2-40B4-BE49-F238E27FC236}">
                <a16:creationId xmlns:a16="http://schemas.microsoft.com/office/drawing/2014/main" id="{DCD6B0C9-77AD-3F16-7F05-DACAC936B2D6}"/>
              </a:ext>
            </a:extLst>
          </p:cNvPr>
          <p:cNvSpPr txBox="1">
            <a:spLocks/>
          </p:cNvSpPr>
          <p:nvPr/>
        </p:nvSpPr>
        <p:spPr>
          <a:xfrm>
            <a:off x="7905358" y="3799510"/>
            <a:ext cx="3588278" cy="1541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1pPr>
            <a:lvl2pPr marL="0" marR="0" indent="27432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2pPr>
            <a:lvl3pPr marL="605790" marR="0" indent="-285750"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3pPr>
            <a:lvl4pPr marL="0" marR="0" indent="594359"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4pPr>
            <a:lvl5pPr marL="920931" marR="0" indent="-326571"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5pPr>
            <a:lvl6pPr marL="25400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6pPr>
            <a:lvl7pPr marL="29972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7pPr>
            <a:lvl8pPr marL="34544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8pPr>
            <a:lvl9pPr marL="39116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9pPr>
          </a:lstStyle>
          <a:p>
            <a:pPr algn="just" hangingPunct="1">
              <a:defRPr b="1"/>
            </a:pPr>
            <a:r>
              <a:rPr lang="pl-PL" sz="1600" b="1" dirty="0"/>
              <a:t>Gary </a:t>
            </a:r>
            <a:r>
              <a:rPr lang="pl-PL" sz="1600" b="1" dirty="0" err="1"/>
              <a:t>Ruvkun</a:t>
            </a:r>
            <a:r>
              <a:rPr lang="pl-PL" sz="1600" b="1" dirty="0"/>
              <a:t> (ur. 1952) </a:t>
            </a:r>
          </a:p>
          <a:p>
            <a:pPr algn="just" hangingPunct="1">
              <a:defRPr b="1"/>
            </a:pPr>
            <a:r>
              <a:rPr lang="pl-PL" sz="1600" b="0" dirty="0"/>
              <a:t>amerykański naukowiec, profesor Uniwersytetu Harvarda</a:t>
            </a:r>
            <a:endParaRPr lang="pl-PL" sz="1600" dirty="0"/>
          </a:p>
        </p:txBody>
      </p:sp>
      <p:sp>
        <p:nvSpPr>
          <p:cNvPr id="8" name="Symbol zastępczy tekstu 2">
            <a:extLst>
              <a:ext uri="{FF2B5EF4-FFF2-40B4-BE49-F238E27FC236}">
                <a16:creationId xmlns:a16="http://schemas.microsoft.com/office/drawing/2014/main" id="{DCAB0188-7409-39E4-A7B0-F7C493EC1368}"/>
              </a:ext>
            </a:extLst>
          </p:cNvPr>
          <p:cNvSpPr txBox="1">
            <a:spLocks/>
          </p:cNvSpPr>
          <p:nvPr/>
        </p:nvSpPr>
        <p:spPr>
          <a:xfrm>
            <a:off x="2878780" y="5254476"/>
            <a:ext cx="9133837" cy="6875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20000"/>
          </a:bodyPr>
          <a:lstStyle>
            <a:lvl1pPr marL="0" marR="0" indent="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1pPr>
            <a:lvl2pPr marL="0" marR="0" indent="274320"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2pPr>
            <a:lvl3pPr marL="605790" marR="0" indent="-285750"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3pPr>
            <a:lvl4pPr marL="0" marR="0" indent="594359" algn="l" defTabSz="914400" rtl="0" latinLnBrk="0">
              <a:lnSpc>
                <a:spcPct val="120000"/>
              </a:lnSpc>
              <a:spcBef>
                <a:spcPts val="1000"/>
              </a:spcBef>
              <a:spcAft>
                <a:spcPts val="0"/>
              </a:spcAft>
              <a:buClrTx/>
              <a:buSzTx/>
              <a:buFontTx/>
              <a:buNone/>
              <a:tabLst/>
              <a:defRPr sz="2000" b="0" i="0" u="none" strike="noStrike" cap="none" spc="0" baseline="0">
                <a:solidFill>
                  <a:srgbClr val="0A1251"/>
                </a:solidFill>
                <a:uFillTx/>
                <a:latin typeface="Raleway"/>
                <a:ea typeface="Raleway"/>
                <a:cs typeface="Raleway"/>
                <a:sym typeface="Raleway"/>
              </a:defRPr>
            </a:lvl4pPr>
            <a:lvl5pPr marL="920931" marR="0" indent="-326571" algn="l" defTabSz="914400" rtl="0" latinLnBrk="0">
              <a:lnSpc>
                <a:spcPct val="120000"/>
              </a:lnSpc>
              <a:spcBef>
                <a:spcPts val="1000"/>
              </a:spcBef>
              <a:spcAft>
                <a:spcPts val="0"/>
              </a:spcAft>
              <a:buClrTx/>
              <a:buSzPct val="87000"/>
              <a:buFontTx/>
              <a:buChar char="•"/>
              <a:tabLst/>
              <a:defRPr sz="2000" b="0" i="0" u="none" strike="noStrike" cap="none" spc="0" baseline="0">
                <a:solidFill>
                  <a:srgbClr val="0A1251"/>
                </a:solidFill>
                <a:uFillTx/>
                <a:latin typeface="Raleway"/>
                <a:ea typeface="Raleway"/>
                <a:cs typeface="Raleway"/>
                <a:sym typeface="Raleway"/>
              </a:defRPr>
            </a:lvl5pPr>
            <a:lvl6pPr marL="25400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6pPr>
            <a:lvl7pPr marL="29972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7pPr>
            <a:lvl8pPr marL="34544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8pPr>
            <a:lvl9pPr marL="3911600" marR="0" indent="-254000" algn="l" defTabSz="914400" rtl="0" latinLnBrk="0">
              <a:lnSpc>
                <a:spcPct val="120000"/>
              </a:lnSpc>
              <a:spcBef>
                <a:spcPts val="1000"/>
              </a:spcBef>
              <a:spcAft>
                <a:spcPts val="0"/>
              </a:spcAft>
              <a:buClrTx/>
              <a:buSzPct val="100000"/>
              <a:buFontTx/>
              <a:buChar char="•"/>
              <a:tabLst/>
              <a:defRPr sz="2000" b="0" i="0" u="none" strike="noStrike" cap="none" spc="0" baseline="0">
                <a:solidFill>
                  <a:srgbClr val="0A1251"/>
                </a:solidFill>
                <a:uFillTx/>
                <a:latin typeface="Raleway"/>
                <a:ea typeface="Raleway"/>
                <a:cs typeface="Raleway"/>
                <a:sym typeface="Raleway"/>
              </a:defRPr>
            </a:lvl9pPr>
          </a:lstStyle>
          <a:p>
            <a:pPr algn="ctr" hangingPunct="1"/>
            <a:r>
              <a:rPr lang="pl-PL" b="1" dirty="0"/>
              <a:t>Komitet Noblowski </a:t>
            </a:r>
            <a:r>
              <a:rPr lang="pl-PL" dirty="0"/>
              <a:t>w tym roku przyznał Nagrodę za „odkrycie </a:t>
            </a:r>
            <a:r>
              <a:rPr lang="pl-PL" b="1" dirty="0" err="1"/>
              <a:t>mikroRNA</a:t>
            </a:r>
            <a:r>
              <a:rPr lang="pl-PL" dirty="0"/>
              <a:t> </a:t>
            </a:r>
            <a:br>
              <a:rPr lang="pl-PL" dirty="0"/>
            </a:br>
            <a:r>
              <a:rPr lang="pl-PL" dirty="0"/>
              <a:t>oraz opisanie jego roli w </a:t>
            </a:r>
            <a:r>
              <a:rPr lang="pl-PL" dirty="0" err="1"/>
              <a:t>postranslacyjnej</a:t>
            </a:r>
            <a:r>
              <a:rPr lang="pl-PL" dirty="0"/>
              <a:t> regulacji genów”.</a:t>
            </a:r>
          </a:p>
          <a:p>
            <a:pPr algn="ctr" hangingPunct="1"/>
            <a:endParaRPr lang="pl-PL" dirty="0"/>
          </a:p>
          <a:p>
            <a:pPr algn="ctr" hangingPunct="1"/>
            <a:endParaRPr lang="pl-PL" dirty="0"/>
          </a:p>
          <a:p>
            <a:pPr algn="ctr" hangingPunct="1"/>
            <a:endParaRPr lang="pl-PL" dirty="0"/>
          </a:p>
          <a:p>
            <a:pPr algn="ctr" hangingPunct="1"/>
            <a:endParaRPr lang="pl-PL" dirty="0"/>
          </a:p>
          <a:p>
            <a:pPr algn="ctr" hangingPunct="1"/>
            <a:endParaRPr lang="pl-PL" dirty="0"/>
          </a:p>
        </p:txBody>
      </p:sp>
    </p:spTree>
    <p:extLst>
      <p:ext uri="{BB962C8B-B14F-4D97-AF65-F5344CB8AC3E}">
        <p14:creationId xmlns:p14="http://schemas.microsoft.com/office/powerpoint/2010/main" val="1828744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Obraz 4" descr="Obraz 4"/>
          <p:cNvPicPr>
            <a:picLocks noChangeAspect="1"/>
          </p:cNvPicPr>
          <p:nvPr/>
        </p:nvPicPr>
        <p:blipFill>
          <a:blip r:embed="rId2"/>
          <a:stretch>
            <a:fillRect/>
          </a:stretch>
        </p:blipFill>
        <p:spPr>
          <a:xfrm>
            <a:off x="-1068810" y="141487"/>
            <a:ext cx="4461292" cy="3152576"/>
          </a:xfrm>
          <a:prstGeom prst="rect">
            <a:avLst/>
          </a:prstGeom>
          <a:ln w="12700">
            <a:miter lim="400000"/>
          </a:ln>
        </p:spPr>
      </p:pic>
      <p:sp>
        <p:nvSpPr>
          <p:cNvPr id="275" name="Tytuł 1"/>
          <p:cNvSpPr txBox="1"/>
          <p:nvPr/>
        </p:nvSpPr>
        <p:spPr>
          <a:xfrm>
            <a:off x="6783590" y="3819705"/>
            <a:ext cx="3780836" cy="23619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lnSpc>
                <a:spcPct val="120000"/>
              </a:lnSpc>
              <a:spcBef>
                <a:spcPts val="1000"/>
              </a:spcBef>
              <a:defRPr sz="2000" b="1">
                <a:solidFill>
                  <a:srgbClr val="0A1251"/>
                </a:solidFill>
                <a:latin typeface="Raleway"/>
                <a:ea typeface="Raleway"/>
                <a:cs typeface="Raleway"/>
                <a:sym typeface="Raleway"/>
              </a:defRPr>
            </a:pPr>
            <a:endParaRPr dirty="0"/>
          </a:p>
        </p:txBody>
      </p:sp>
      <p:sp>
        <p:nvSpPr>
          <p:cNvPr id="276" name="Tytuł 1"/>
          <p:cNvSpPr txBox="1"/>
          <p:nvPr/>
        </p:nvSpPr>
        <p:spPr>
          <a:xfrm>
            <a:off x="2945504" y="6042038"/>
            <a:ext cx="1359486" cy="643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just" defTabSz="914400">
              <a:lnSpc>
                <a:spcPct val="120000"/>
              </a:lnSpc>
              <a:spcBef>
                <a:spcPts val="1000"/>
              </a:spcBef>
              <a:defRPr sz="800">
                <a:solidFill>
                  <a:srgbClr val="0A1251"/>
                </a:solidFill>
                <a:latin typeface="Raleway"/>
                <a:ea typeface="Raleway"/>
                <a:cs typeface="Raleway"/>
                <a:sym typeface="Raleway"/>
              </a:defRPr>
            </a:lvl1pPr>
          </a:lstStyle>
          <a:p>
            <a:endParaRPr dirty="0"/>
          </a:p>
        </p:txBody>
      </p:sp>
      <p:sp>
        <p:nvSpPr>
          <p:cNvPr id="3" name="Symbol zastępczy tekstu 2">
            <a:extLst>
              <a:ext uri="{FF2B5EF4-FFF2-40B4-BE49-F238E27FC236}">
                <a16:creationId xmlns:a16="http://schemas.microsoft.com/office/drawing/2014/main" id="{2EE7B710-3AA6-D347-EF85-63582874FFC5}"/>
              </a:ext>
            </a:extLst>
          </p:cNvPr>
          <p:cNvSpPr>
            <a:spLocks noGrp="1"/>
          </p:cNvSpPr>
          <p:nvPr>
            <p:ph type="body" sz="half" idx="1"/>
          </p:nvPr>
        </p:nvSpPr>
        <p:spPr>
          <a:xfrm>
            <a:off x="2216671" y="618491"/>
            <a:ext cx="9133837" cy="4185031"/>
          </a:xfrm>
        </p:spPr>
        <p:txBody>
          <a:bodyPr/>
          <a:lstStyle/>
          <a:p>
            <a:pPr algn="just"/>
            <a:r>
              <a:rPr lang="pl-PL" sz="1800" dirty="0"/>
              <a:t>Mimo że wszystkie komórki naszego organizmu posiadają ten sam zestaw informacji genetycznej, mogą one pełnić różne funkcje i mieć różne właściwości (np. komórki nerwowe, mięśniowe itd.) poprzez ekspresję określonych genów. Osiągnięcia naukowców pozwoliły wyjaśnić, w jaki sposób jest to możliwe. Początkowo sądzono, że pozostaje to zależne jedynie od tego, które geny ulegają transkrypcji, jednakże odkrycie </a:t>
            </a:r>
            <a:r>
              <a:rPr lang="pl-PL" sz="1800" b="1" dirty="0" err="1"/>
              <a:t>mikroRNA</a:t>
            </a:r>
            <a:r>
              <a:rPr lang="pl-PL" sz="1800" dirty="0"/>
              <a:t> dało dowody na kolejny poziom regulacji genowej i bezpośredni wpływ na już powstałe mRNA – </a:t>
            </a:r>
            <a:r>
              <a:rPr lang="pl-PL" sz="1800" b="1" dirty="0"/>
              <a:t>regulację </a:t>
            </a:r>
            <a:r>
              <a:rPr lang="pl-PL" sz="1800" b="1" dirty="0" err="1"/>
              <a:t>postranslacyjną</a:t>
            </a:r>
            <a:r>
              <a:rPr lang="pl-PL" sz="1800" b="1" dirty="0"/>
              <a:t>.  </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pic>
        <p:nvPicPr>
          <p:cNvPr id="6" name="Obraz 5">
            <a:extLst>
              <a:ext uri="{FF2B5EF4-FFF2-40B4-BE49-F238E27FC236}">
                <a16:creationId xmlns:a16="http://schemas.microsoft.com/office/drawing/2014/main" id="{F715EF07-A17E-C16C-3E69-82E3C2510A3E}"/>
              </a:ext>
            </a:extLst>
          </p:cNvPr>
          <p:cNvPicPr>
            <a:picLocks noChangeAspect="1"/>
          </p:cNvPicPr>
          <p:nvPr/>
        </p:nvPicPr>
        <p:blipFill>
          <a:blip r:embed="rId3"/>
          <a:stretch>
            <a:fillRect/>
          </a:stretch>
        </p:blipFill>
        <p:spPr>
          <a:xfrm>
            <a:off x="4356571" y="3294063"/>
            <a:ext cx="5618758" cy="3018917"/>
          </a:xfrm>
          <a:prstGeom prst="rect">
            <a:avLst/>
          </a:prstGeom>
        </p:spPr>
      </p:pic>
    </p:spTree>
  </p:cSld>
  <p:clrMapOvr>
    <a:masterClrMapping/>
  </p:clrMapOvr>
  <p:transition spd="med"/>
</p:sld>
</file>

<file path=ppt/theme/theme1.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Helvetica"/>
        <a:ea typeface="Helvetica"/>
        <a:cs typeface="Helvetica"/>
      </a:majorFont>
      <a:minorFont>
        <a:latin typeface="Grandview Display"/>
        <a:ea typeface="Grandview Display"/>
        <a:cs typeface="Grandview Display"/>
      </a:minorFont>
    </a:fontScheme>
    <a:fmtScheme name="Dash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Helvetica"/>
        <a:ea typeface="Helvetica"/>
        <a:cs typeface="Helvetica"/>
      </a:majorFont>
      <a:minorFont>
        <a:latin typeface="Grandview Display"/>
        <a:ea typeface="Grandview Display"/>
        <a:cs typeface="Grandview Display"/>
      </a:minorFont>
    </a:fontScheme>
    <a:fmtScheme name="Dash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randview Displa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768</TotalTime>
  <Words>1445</Words>
  <Application>Microsoft Office PowerPoint</Application>
  <PresentationFormat>Panoramiczny</PresentationFormat>
  <Paragraphs>81</Paragraphs>
  <Slides>15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Aptos</vt:lpstr>
      <vt:lpstr>Arial</vt:lpstr>
      <vt:lpstr>Bree Serif</vt:lpstr>
      <vt:lpstr>Grandview Display</vt:lpstr>
      <vt:lpstr>Raleway</vt:lpstr>
      <vt:lpstr>DashVTI</vt:lpstr>
      <vt:lpstr>Prezentacja programu PowerPoint</vt:lpstr>
      <vt:lpstr>Alfred Nobel</vt:lpstr>
      <vt:lpstr>Nagroda Nobla</vt:lpstr>
      <vt:lpstr>Pięć czy sześć Nagród Nobla?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CWiD</dc:creator>
  <cp:lastModifiedBy>CWiD</cp:lastModifiedBy>
  <cp:revision>11</cp:revision>
  <dcterms:modified xsi:type="dcterms:W3CDTF">2024-10-08T06:43:31Z</dcterms:modified>
</cp:coreProperties>
</file>