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9" r:id="rId1"/>
  </p:sldMasterIdLst>
  <p:sldIdLst>
    <p:sldId id="268" r:id="rId2"/>
    <p:sldId id="269" r:id="rId3"/>
    <p:sldId id="270" r:id="rId4"/>
    <p:sldId id="271" r:id="rId5"/>
    <p:sldId id="265" r:id="rId6"/>
    <p:sldId id="266" r:id="rId7"/>
    <p:sldId id="267" r:id="rId8"/>
    <p:sldId id="284" r:id="rId9"/>
    <p:sldId id="277" r:id="rId10"/>
    <p:sldId id="283" r:id="rId11"/>
    <p:sldId id="285" r:id="rId12"/>
    <p:sldId id="286" r:id="rId13"/>
    <p:sldId id="287" r:id="rId14"/>
    <p:sldId id="282" r:id="rId15"/>
    <p:sldId id="280" r:id="rId16"/>
    <p:sldId id="275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251"/>
    <a:srgbClr val="FF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61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10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s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01E7CE9-AFD0-1749-A901-C3F133799C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2983" y="2207759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4B393AA-82B0-6C45-A9F8-0B1B65A55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5288" y="735165"/>
            <a:ext cx="1805956" cy="1412327"/>
          </a:xfrm>
          <a:prstGeom prst="rect">
            <a:avLst/>
          </a:prstGeom>
        </p:spPr>
      </p:pic>
      <p:sp>
        <p:nvSpPr>
          <p:cNvPr id="22" name="Tytuł 21">
            <a:extLst>
              <a:ext uri="{FF2B5EF4-FFF2-40B4-BE49-F238E27FC236}">
                <a16:creationId xmlns:a16="http://schemas.microsoft.com/office/drawing/2014/main" id="{5FE8E067-3F25-3946-9024-D0A10964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7925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ojow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BA602407-F8F5-1B4A-96C4-9E4B28342580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D7831B9-D57B-4441-8A3C-6E6972139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28F4303-8A00-3F4A-A677-45E7586033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2AE6A77-1949-7248-BF72-9334A9DF0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401753">
            <a:off x="-713915" y="3590518"/>
            <a:ext cx="3467699" cy="390913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3D1956E-3AFF-B041-A291-5E02B547C25B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Pokojowa</a:t>
            </a:r>
            <a:r>
              <a:rPr lang="en-US" dirty="0"/>
              <a:t> </a:t>
            </a:r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3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ojowa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06857F-BB79-A940-B026-2ED50971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AE83131B-C236-814F-A6AC-C7F202D6762B}"/>
              </a:ext>
            </a:extLst>
          </p:cNvPr>
          <p:cNvCxnSpPr>
            <a:cxnSpLocks/>
          </p:cNvCxnSpPr>
          <p:nvPr userDrawn="1"/>
        </p:nvCxnSpPr>
        <p:spPr>
          <a:xfrm>
            <a:off x="774915" y="6363730"/>
            <a:ext cx="4482885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89834796-E792-E448-B299-3E8314DF4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40647">
            <a:off x="22333" y="5890857"/>
            <a:ext cx="954760" cy="101275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62D3065-CE2B-F14F-80EF-BD48F283F6A9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Pokojowa</a:t>
            </a:r>
            <a:r>
              <a:rPr lang="en-US" dirty="0"/>
              <a:t> </a:t>
            </a:r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4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uki ekonomiczne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9E106EAB-B1C6-3E4D-A3D0-8F449945BDDD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2904E9DD-4E8E-2144-AC8F-D1B1D9EE6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F2879AD-F5AF-3443-ABA2-050A238FAA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957C1C7-E801-8649-A2C7-B5FAEF408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6759" y="3305432"/>
            <a:ext cx="4115599" cy="4133313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D897ACD-3D1F-634B-9A51-B56C84EC632D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70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nauk</a:t>
            </a:r>
            <a:r>
              <a:rPr lang="en-US" dirty="0"/>
              <a:t> </a:t>
            </a:r>
            <a:r>
              <a:rPr lang="en-US" dirty="0" err="1"/>
              <a:t>ekonomicznych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5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uki ekonomiczne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B3D5E086-7169-1740-AE3B-2E180B8B6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420" y="5805860"/>
            <a:ext cx="947459" cy="112170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DB5B56A-ACAA-AB40-8F22-F0124C3B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C778E-7281-CC4F-ACFF-6E1668786C24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545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nagroda nobla w dziedzinie nauk ekonomicznych</a:t>
            </a:r>
            <a:endParaRPr lang="en-US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2826E71-94B0-7147-B29D-D525CC177B37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 flipV="1">
            <a:off x="897039" y="6363730"/>
            <a:ext cx="4392511" cy="2982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21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standardowe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BF1199E-760F-7443-9689-A56AAA09E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5" y="602432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047794-EA7C-E749-A0A3-B06A95BFC4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5" y="1884770"/>
            <a:ext cx="4572132" cy="4058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2B5F13C-5EB1-024F-BA3F-65F7D5AACF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529518" y="1884770"/>
            <a:ext cx="4572132" cy="4058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66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2AAAA8E1-EB69-E345-8CB0-C4405F896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808" y="2776498"/>
            <a:ext cx="10363200" cy="1158024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pl-PL" dirty="0"/>
              <a:t>STRONA TYTUŁOWA 1</a:t>
            </a:r>
            <a:br>
              <a:rPr lang="pl-PL" dirty="0"/>
            </a:br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A94F4E7-F0DC-4B48-8052-9017BBFC2E12}"/>
              </a:ext>
            </a:extLst>
          </p:cNvPr>
          <p:cNvSpPr txBox="1">
            <a:spLocks/>
          </p:cNvSpPr>
          <p:nvPr userDrawn="1"/>
        </p:nvSpPr>
        <p:spPr>
          <a:xfrm>
            <a:off x="1055808" y="3973395"/>
            <a:ext cx="10363200" cy="5242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rgbClr val="0A1251"/>
                </a:solidFill>
                <a:latin typeface="Bree Serif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pl-PL" sz="1600" dirty="0">
                <a:latin typeface="Raleway" panose="020B0503030101060003" pitchFamily="34" charset="0"/>
              </a:rPr>
              <a:t>Podtytuł, jaki tylko chcesz. </a:t>
            </a:r>
          </a:p>
        </p:txBody>
      </p:sp>
    </p:spTree>
    <p:extLst>
      <p:ext uri="{BB962C8B-B14F-4D97-AF65-F5344CB8AC3E}">
        <p14:creationId xmlns:p14="http://schemas.microsoft.com/office/powerpoint/2010/main" val="22262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692D4612-455B-F34B-A87E-7980D391E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3892" y="668156"/>
            <a:ext cx="4184439" cy="3272392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B5ECA19C-0B4F-3C4C-BD0A-33C91046DC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8169" y="2905264"/>
            <a:ext cx="5463938" cy="2070567"/>
          </a:xfrm>
        </p:spPr>
        <p:txBody>
          <a:bodyPr>
            <a:normAutofit/>
          </a:bodyPr>
          <a:lstStyle>
            <a:lvl1pPr algn="l">
              <a:defRPr sz="6600"/>
            </a:lvl1pPr>
          </a:lstStyle>
          <a:p>
            <a:r>
              <a:rPr lang="pl-PL" dirty="0"/>
              <a:t>STRONA </a:t>
            </a:r>
            <a:br>
              <a:rPr lang="pl-PL" dirty="0"/>
            </a:br>
            <a:r>
              <a:rPr lang="pl-PL" dirty="0"/>
              <a:t>TYTUŁOWA 2</a:t>
            </a:r>
            <a:br>
              <a:rPr lang="pl-PL" dirty="0"/>
            </a:br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04E0FCA4-EFA0-0340-B04E-9C9530248504}"/>
              </a:ext>
            </a:extLst>
          </p:cNvPr>
          <p:cNvSpPr txBox="1">
            <a:spLocks/>
          </p:cNvSpPr>
          <p:nvPr userDrawn="1"/>
        </p:nvSpPr>
        <p:spPr>
          <a:xfrm>
            <a:off x="2007379" y="5140555"/>
            <a:ext cx="4720524" cy="1929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rgbClr val="0A1251"/>
                </a:solidFill>
                <a:latin typeface="Bree Serif" panose="02000503040000020004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latin typeface="Raleway" panose="020B0503030101060003" pitchFamily="34" charset="0"/>
              </a:rPr>
              <a:t>Podtytuł, jaki tylko chcesz. </a:t>
            </a:r>
          </a:p>
        </p:txBody>
      </p:sp>
    </p:spTree>
    <p:extLst>
      <p:ext uri="{BB962C8B-B14F-4D97-AF65-F5344CB8AC3E}">
        <p14:creationId xmlns:p14="http://schemas.microsoft.com/office/powerpoint/2010/main" val="2290804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56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partnerzy wydarzen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3E3533A-800F-A747-A325-C24112C4E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7552" y="1678577"/>
            <a:ext cx="4036896" cy="162915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33ED8B9-4933-C543-8BE1-58D755592AFC}"/>
              </a:ext>
            </a:extLst>
          </p:cNvPr>
          <p:cNvSpPr/>
          <p:nvPr userDrawn="1"/>
        </p:nvSpPr>
        <p:spPr>
          <a:xfrm>
            <a:off x="4960913" y="4010052"/>
            <a:ext cx="2270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0" i="0" dirty="0">
                <a:solidFill>
                  <a:srgbClr val="0A1251"/>
                </a:solidFill>
                <a:latin typeface="Raleway Light" panose="020B0403030101060003" pitchFamily="34" charset="0"/>
              </a:rPr>
              <a:t>Partnerzy wydarzenia: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6231F67-FD7F-A74B-9679-BF77757AFEE3}"/>
              </a:ext>
            </a:extLst>
          </p:cNvPr>
          <p:cNvSpPr/>
          <p:nvPr userDrawn="1"/>
        </p:nvSpPr>
        <p:spPr>
          <a:xfrm>
            <a:off x="10199649" y="5813502"/>
            <a:ext cx="183623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460C51A-B14B-4E4A-9162-EEAFA8DD2F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9137" y="4751059"/>
            <a:ext cx="569997" cy="5699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801B014-FCDC-0C44-98E4-2A92E19E35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18832" y="4765929"/>
            <a:ext cx="1378356" cy="5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18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ŁKIEM 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BCC43C-DCE2-1A4B-A4BF-A92E463CE237}"/>
              </a:ext>
            </a:extLst>
          </p:cNvPr>
          <p:cNvSpPr/>
          <p:nvPr userDrawn="1"/>
        </p:nvSpPr>
        <p:spPr>
          <a:xfrm>
            <a:off x="10199649" y="5813502"/>
            <a:ext cx="183623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02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ycyna lub fizjologi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4AAFADF-A2F2-7B4F-BA00-7C2A367C3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9610" y="3188361"/>
            <a:ext cx="3324056" cy="464102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01E7CE9-AFD0-1749-A901-C3F133799C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325FBE9-E671-AB4B-9D39-5E80F3852FAB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5175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medycyny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fizjologii</a:t>
            </a:r>
            <a:endParaRPr lang="en-US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98978B89-5FA8-814F-BC8D-60C67A2ADD67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301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CF8EA5-0B35-F645-BB87-0AC9DB54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0825BA-60B7-E146-BA5F-E3B209FE0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7FEE11-DA36-304A-88FB-989AC3BA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6E0E-6B08-8F40-B986-D44BF828DA44}" type="datetimeFigureOut">
              <a:rPr lang="pl-PL" smtClean="0"/>
              <a:t>15.10.2024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53635A-306F-2E4D-8699-28B9848C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295520-C1C2-D242-AADA-62F2372A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4EF3-CD28-1040-A15E-1E8DA058B1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0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Obraz 10" descr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203" y="5894208"/>
            <a:ext cx="1901827" cy="74264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7719" y="2014472"/>
            <a:ext cx="10363201" cy="30884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1417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ycyna lub fizjologia -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325FBE9-E671-AB4B-9D39-5E80F3852FAB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5175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medycyny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fizjologii</a:t>
            </a:r>
            <a:endParaRPr lang="en-US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98978B89-5FA8-814F-BC8D-60C67A2ADD67}"/>
              </a:ext>
            </a:extLst>
          </p:cNvPr>
          <p:cNvCxnSpPr>
            <a:cxnSpLocks/>
          </p:cNvCxnSpPr>
          <p:nvPr userDrawn="1"/>
        </p:nvCxnSpPr>
        <p:spPr>
          <a:xfrm>
            <a:off x="822960" y="6363730"/>
            <a:ext cx="4434840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>
            <a:extLst>
              <a:ext uri="{FF2B5EF4-FFF2-40B4-BE49-F238E27FC236}">
                <a16:creationId xmlns:a16="http://schemas.microsoft.com/office/drawing/2014/main" id="{05D29E5F-C470-6E4C-A48B-7C9F010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620" y="5868871"/>
            <a:ext cx="919705" cy="859984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F2B4C95F-BB1F-884E-A0C8-283FAAD8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0060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zyk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408F42A0-EA02-9042-BCC8-1C9FF4FD7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872" y="3895927"/>
            <a:ext cx="3242318" cy="3874851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EBBFC04D-9748-6148-A34B-F63A40A27150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2E11359-AD09-6942-96BF-FDE1D5055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5AFFD94-C246-C448-9CB4-2A650179DF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69BFE85-55E6-C843-B626-B33141C113BA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fizyki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zyka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6BF80C3-B502-0B41-B84E-7F3D647E2966}"/>
              </a:ext>
            </a:extLst>
          </p:cNvPr>
          <p:cNvCxnSpPr>
            <a:cxnSpLocks/>
          </p:cNvCxnSpPr>
          <p:nvPr userDrawn="1"/>
        </p:nvCxnSpPr>
        <p:spPr>
          <a:xfrm>
            <a:off x="944877" y="6363730"/>
            <a:ext cx="4312923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78F04B33-954A-AE40-B5CA-60376EA2C1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17159">
            <a:off x="190757" y="5939289"/>
            <a:ext cx="754120" cy="771577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C177B77E-5A1B-A046-8691-A77838D6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1F5E57-0789-A349-B812-C2F73BE17994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fizyki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mi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9A24787C-374B-E840-891C-1BD5782475B2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48EBB82-64A9-2C45-A9B9-136A44632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43485B-456E-904A-9F91-E3E67F64F7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D8E4F4C-6B9E-604F-AE17-6FB33EDA4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98753">
            <a:off x="-661849" y="3910570"/>
            <a:ext cx="3865859" cy="344235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7417159-5D9E-3242-BBC2-F7F837FEC3AC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chemii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3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mia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153BC-06A4-0642-981B-21989ACA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74CC4-2CC7-3845-BF93-4F100F958A26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chemii</a:t>
            </a:r>
            <a:endParaRPr lang="en-US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2CE68E4-8D84-3640-B05F-3FE3F8317B3A}"/>
              </a:ext>
            </a:extLst>
          </p:cNvPr>
          <p:cNvCxnSpPr>
            <a:cxnSpLocks/>
          </p:cNvCxnSpPr>
          <p:nvPr userDrawn="1"/>
        </p:nvCxnSpPr>
        <p:spPr>
          <a:xfrm>
            <a:off x="944877" y="6363730"/>
            <a:ext cx="4312923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3817F2FC-9438-7B40-91F9-4A6DF23B6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1374" y="6185877"/>
            <a:ext cx="1180937" cy="8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4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A7C87BA-1481-294A-8933-429C1A46DECB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B719DF9-E11D-FA45-A32C-59D83EF5C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B2E7EF3-D48E-4D4F-960A-872764A78A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4698B56-0CAA-B941-BE36-395C526A2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256560">
            <a:off x="-412554" y="3706280"/>
            <a:ext cx="3164582" cy="410485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A75D787-C7FB-0F43-8C61-1122C7F06F5C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literatury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7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19259-ABFA-5B4E-B70B-AFA14A57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4BE44D8-4F06-FE4A-AB9A-EF7F39972D18}"/>
              </a:ext>
            </a:extLst>
          </p:cNvPr>
          <p:cNvCxnSpPr>
            <a:cxnSpLocks/>
          </p:cNvCxnSpPr>
          <p:nvPr userDrawn="1"/>
        </p:nvCxnSpPr>
        <p:spPr>
          <a:xfrm>
            <a:off x="944877" y="6363730"/>
            <a:ext cx="4312923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D9B770A8-7D0B-1949-B57A-BBFCFD22E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73224">
            <a:off x="-56216" y="6002898"/>
            <a:ext cx="1105744" cy="122593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6F58F2-59C9-2142-8895-C1720E99F842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literatury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6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720" y="2014472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921258-ECB2-4F49-AC4C-1CDA46461486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110204" y="5894208"/>
            <a:ext cx="1901826" cy="7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90" r:id="rId2"/>
    <p:sldLayoutId id="2147483984" r:id="rId3"/>
    <p:sldLayoutId id="2147483977" r:id="rId4"/>
    <p:sldLayoutId id="2147483985" r:id="rId5"/>
    <p:sldLayoutId id="2147483978" r:id="rId6"/>
    <p:sldLayoutId id="2147483986" r:id="rId7"/>
    <p:sldLayoutId id="2147483983" r:id="rId8"/>
    <p:sldLayoutId id="2147483987" r:id="rId9"/>
    <p:sldLayoutId id="2147483982" r:id="rId10"/>
    <p:sldLayoutId id="2147483988" r:id="rId11"/>
    <p:sldLayoutId id="2147483981" r:id="rId12"/>
    <p:sldLayoutId id="2147483989" r:id="rId13"/>
    <p:sldLayoutId id="2147483980" r:id="rId14"/>
    <p:sldLayoutId id="2147483972" r:id="rId15"/>
    <p:sldLayoutId id="2147483973" r:id="rId16"/>
    <p:sldLayoutId id="2147483991" r:id="rId17"/>
    <p:sldLayoutId id="2147483992" r:id="rId18"/>
    <p:sldLayoutId id="2147483993" r:id="rId19"/>
    <p:sldLayoutId id="2147483994" r:id="rId20"/>
    <p:sldLayoutId id="2147483995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rgbClr val="0A1251"/>
          </a:solidFill>
          <a:latin typeface="Bree Serif" panose="02000503040000020004" pitchFamily="2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Pct val="87000"/>
        <a:buFont typeface="Arial" panose="020B0604020202020204" pitchFamily="34" charset="0"/>
        <a:buNone/>
        <a:tabLst/>
        <a:defRPr sz="2000" kern="1200">
          <a:solidFill>
            <a:srgbClr val="0A1251"/>
          </a:solidFill>
          <a:latin typeface="Raleway" panose="020B0503030101060003" pitchFamily="34" charset="0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helpdesk.worldbank.org/knowledgebase/articles/906519" TargetMode="External"/><Relationship Id="rId2" Type="http://schemas.openxmlformats.org/officeDocument/2006/relationships/hyperlink" Target="https://www.compareyourcountry.org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hyperlink" Target="https://datatopics.worldbank.org/world-development-indicators/the-world-by-income-and-region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helpdesk.worldbank.org/knowledgebase/articles/906519" TargetMode="External"/><Relationship Id="rId2" Type="http://schemas.openxmlformats.org/officeDocument/2006/relationships/hyperlink" Target="https://www.compareyourcountry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364B1E0-489A-F54D-AA85-9149F023B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618" y="2903812"/>
            <a:ext cx="4546075" cy="18059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8BC8435-DDDB-8F4C-9E44-D9B3A5220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531" y="689036"/>
            <a:ext cx="3328902" cy="260332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C7ABE29-12A3-4E41-A34B-74B7AAC18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50387">
            <a:off x="-2693993" y="1577373"/>
            <a:ext cx="5651500" cy="58039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BD834D6-424B-CF4D-9AD3-3C41948B524B}"/>
              </a:ext>
            </a:extLst>
          </p:cNvPr>
          <p:cNvSpPr txBox="1"/>
          <p:nvPr/>
        </p:nvSpPr>
        <p:spPr>
          <a:xfrm>
            <a:off x="3673165" y="4987401"/>
            <a:ext cx="634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2800"/>
                </a:solidFill>
                <a:latin typeface="Raleway" panose="020B0503030101060003" pitchFamily="34" charset="0"/>
              </a:rPr>
              <a:t>Nagroda Banku Szwecji im. Alfreda Nobla w dziedzinie nauk ekonomicznych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BBC58A-0EDD-6243-B38B-1F1498C2F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7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864295"/>
            <a:ext cx="5777723" cy="5084017"/>
          </a:xfrm>
        </p:spPr>
        <p:txBody>
          <a:bodyPr>
            <a:normAutofit/>
          </a:bodyPr>
          <a:lstStyle/>
          <a:p>
            <a:pPr fontAlgn="base"/>
            <a:r>
              <a:rPr lang="pl-PL" b="1" dirty="0"/>
              <a:t>Dlaczego niektóre kraje są bogate, a inne biedne?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400" dirty="0"/>
              <a:t>Najbogatsze 20 proc. krajów świata jest obecnie około 30 razy bogatsze niż najbiedniejsze 20 proc. Tę różnicę w dochodach pomiędzy krajami nazywamy luką dochodową.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400" dirty="0"/>
              <a:t>Ta luka występuję od zawsze i choć biedniejsze kraje bogacą się, to nie są w stanie dogonić tych bogatszych.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A1251"/>
                </a:solidFill>
                <a:latin typeface="Raleway" panose="020B0503030101060003" pitchFamily="34" charset="0"/>
              </a:rPr>
              <a:t>Co więcej, wewnątrz biednych krajów występują olbrzymie różnice w dochodach pomiędzy rodzinami.</a:t>
            </a:r>
          </a:p>
          <a:p>
            <a:pPr marL="285750" lvl="2" indent="-285750" fontAlgn="base">
              <a:spcBef>
                <a:spcPts val="1000"/>
              </a:spcBef>
            </a:pPr>
            <a:r>
              <a:rPr lang="pl-PL" sz="1400" dirty="0">
                <a:solidFill>
                  <a:srgbClr val="0A1251"/>
                </a:solidFill>
                <a:latin typeface="Raleway" panose="020B0503030101060003" pitchFamily="34" charset="0"/>
              </a:rPr>
              <a:t>Dlaczego? Wyjaśnienie tych różnic nie jest łatwe. Możemy snuć przypuszczenia i historie na ten temat…</a:t>
            </a:r>
            <a:endParaRPr lang="pl-PL" sz="1200" dirty="0">
              <a:solidFill>
                <a:srgbClr val="0A1251"/>
              </a:solidFill>
              <a:latin typeface="Raleway" panose="020B0503030101060003" pitchFamily="34" charset="0"/>
            </a:endParaRPr>
          </a:p>
          <a:p>
            <a:pPr marL="285750" lvl="2" indent="-285750" fontAlgn="base">
              <a:spcBef>
                <a:spcPts val="1000"/>
              </a:spcBef>
            </a:pPr>
            <a:endParaRPr lang="pl-PL" sz="1400" dirty="0">
              <a:solidFill>
                <a:srgbClr val="0A1251"/>
              </a:solidFill>
              <a:latin typeface="Raleway" panose="020B05030301010600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pl-PL" sz="1400" dirty="0"/>
          </a:p>
          <a:p>
            <a:pPr fontAlgn="base"/>
            <a:endParaRPr lang="pl-PL" sz="1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04" y="462169"/>
            <a:ext cx="2080691" cy="28026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839" y="864295"/>
            <a:ext cx="3016618" cy="17095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39" y="2996648"/>
            <a:ext cx="2767321" cy="1433626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 txBox="1">
            <a:spLocks/>
          </p:cNvSpPr>
          <p:nvPr/>
        </p:nvSpPr>
        <p:spPr>
          <a:xfrm>
            <a:off x="8965096" y="4520574"/>
            <a:ext cx="2837621" cy="908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 sz="2000" kern="1200">
                <a:solidFill>
                  <a:srgbClr val="0A125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l-PL" sz="700" dirty="0">
                <a:solidFill>
                  <a:schemeClr val="accent3"/>
                </a:solidFill>
              </a:rPr>
              <a:t>Różnice w dochodach, Źródło: https://en.wikipedia.org/wiki/List_of_countries_by_income_equality</a:t>
            </a:r>
          </a:p>
        </p:txBody>
      </p:sp>
    </p:spTree>
    <p:extLst>
      <p:ext uri="{BB962C8B-B14F-4D97-AF65-F5344CB8AC3E}">
        <p14:creationId xmlns:p14="http://schemas.microsoft.com/office/powerpoint/2010/main" val="153814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417034"/>
            <a:ext cx="7894758" cy="5486809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pl-PL" b="1" dirty="0"/>
              <a:t>Uczciwe i oszukiwane </a:t>
            </a:r>
            <a:r>
              <a:rPr lang="pl-PL" b="1" dirty="0" err="1"/>
              <a:t>Monopoly</a:t>
            </a:r>
            <a:endParaRPr lang="pl-PL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400" dirty="0"/>
              <a:t>Prawdopodobnie znasz grę w </a:t>
            </a:r>
            <a:r>
              <a:rPr lang="pl-PL" sz="1400" dirty="0" err="1"/>
              <a:t>Monopoly</a:t>
            </a:r>
            <a:r>
              <a:rPr lang="pl-PL" sz="1400" dirty="0"/>
              <a:t>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400" dirty="0"/>
              <a:t>Jeśli nie, to poniżej streszczam uczciwe zasady tej gry:</a:t>
            </a:r>
            <a:endParaRPr lang="pl-PL" sz="1200" dirty="0"/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A1251"/>
                </a:solidFill>
                <a:latin typeface="Raleway" panose="020B0503030101060003" pitchFamily="34" charset="0"/>
              </a:rPr>
              <a:t>Cel gry: </a:t>
            </a:r>
            <a:r>
              <a:rPr lang="pl-PL" sz="1000" dirty="0">
                <a:solidFill>
                  <a:srgbClr val="0A1251"/>
                </a:solidFill>
                <a:latin typeface="Raleway" panose="020B0503030101060003" pitchFamily="34" charset="0"/>
              </a:rPr>
              <a:t>Celem gry jest zdobycie jak największego majątku, kupując, sprzedając i wynajmując nieruchomości, aż wszyscy przeciwnicy zbankrutują.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A1251"/>
                </a:solidFill>
                <a:latin typeface="Raleway" panose="020B0503030101060003" pitchFamily="34" charset="0"/>
              </a:rPr>
              <a:t>Rozpoczęcie gry: </a:t>
            </a:r>
            <a:r>
              <a:rPr lang="pl-PL" sz="1000" dirty="0">
                <a:solidFill>
                  <a:srgbClr val="0A1251"/>
                </a:solidFill>
                <a:latin typeface="Raleway" panose="020B0503030101060003" pitchFamily="34" charset="0"/>
              </a:rPr>
              <a:t>Każdy gracz otrzymuje początkową sumę pieniędzy (zwykle 1,5 tysiąca dolarów). </a:t>
            </a:r>
            <a:r>
              <a:rPr lang="pl-PL" sz="1000" u="sng" dirty="0">
                <a:solidFill>
                  <a:srgbClr val="0A1251"/>
                </a:solidFill>
                <a:latin typeface="Raleway" panose="020B0503030101060003" pitchFamily="34" charset="0"/>
              </a:rPr>
              <a:t>Na początku, każdy z graczy ma taką samą sumę. a o dalszych losach decyduje rzut kostką, czyli przypadek.</a:t>
            </a:r>
            <a:r>
              <a:rPr lang="pl-PL" sz="1000" dirty="0">
                <a:solidFill>
                  <a:srgbClr val="0A1251"/>
                </a:solidFill>
                <a:latin typeface="Raleway" panose="020B0503030101060003" pitchFamily="34" charset="0"/>
              </a:rPr>
              <a:t> Gracze poruszają się po planszy, rzucając dwiema kostkami.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A1251"/>
                </a:solidFill>
                <a:latin typeface="Raleway" panose="020B0503030101060003" pitchFamily="34" charset="0"/>
              </a:rPr>
              <a:t>Kupowanie nieruchomości: </a:t>
            </a:r>
            <a:r>
              <a:rPr lang="pl-PL" sz="1000" dirty="0">
                <a:solidFill>
                  <a:srgbClr val="0A1251"/>
                </a:solidFill>
                <a:latin typeface="Raleway" panose="020B0503030101060003" pitchFamily="34" charset="0"/>
              </a:rPr>
              <a:t>Kiedy gracz stanie na niekupionej nieruchomości, może ją kupić od banku. Jeśli gracz nie chce kupić, nieruchomość trafia na aukcję.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A1251"/>
                </a:solidFill>
                <a:latin typeface="Raleway" panose="020B0503030101060003" pitchFamily="34" charset="0"/>
              </a:rPr>
              <a:t>Płacenie czynszu: </a:t>
            </a:r>
            <a:r>
              <a:rPr lang="pl-PL" sz="1000" dirty="0">
                <a:solidFill>
                  <a:srgbClr val="0A1251"/>
                </a:solidFill>
                <a:latin typeface="Raleway" panose="020B0503030101060003" pitchFamily="34" charset="0"/>
              </a:rPr>
              <a:t>Jeśli gracz stanie na nieruchomości należącej do innego gracza, musi zapłacić czynsz. Kwota czynszu zależy od wartości nieruchomości oraz od tego, ile domów lub hoteli na niej postawiono.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A1251"/>
                </a:solidFill>
                <a:latin typeface="Raleway" panose="020B0503030101060003" pitchFamily="34" charset="0"/>
              </a:rPr>
              <a:t>Budowanie domów i hoteli: </a:t>
            </a:r>
            <a:r>
              <a:rPr lang="pl-PL" sz="1000" dirty="0">
                <a:solidFill>
                  <a:srgbClr val="0A1251"/>
                </a:solidFill>
                <a:latin typeface="Raleway" panose="020B0503030101060003" pitchFamily="34" charset="0"/>
              </a:rPr>
              <a:t>Gracze mogą budować domy i hotele na swoich nieruchomościach (jeśli mają wszystkie nieruchomości danego koloru), co zwiększa czynsz, który muszą płacić przeciwnicy.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A1251"/>
                </a:solidFill>
                <a:latin typeface="Raleway" panose="020B0503030101060003" pitchFamily="34" charset="0"/>
              </a:rPr>
              <a:t>Karty "Szansa" i "Kasa społeczna": </a:t>
            </a:r>
            <a:r>
              <a:rPr lang="pl-PL" sz="1000" dirty="0">
                <a:solidFill>
                  <a:srgbClr val="0A1251"/>
                </a:solidFill>
                <a:latin typeface="Raleway" panose="020B0503030101060003" pitchFamily="34" charset="0"/>
              </a:rPr>
              <a:t>Gracze, którzy staną na odpowiednich polach, losują karty "Szansa" lub "Kasa społeczna", które mogą nagradzać lub karać (np. płacenie podatków, otrzymywanie nagród pieniężnych, przemieszczanie się po planszy). </a:t>
            </a:r>
            <a:r>
              <a:rPr lang="pl-PL" sz="1000" u="sng" dirty="0">
                <a:solidFill>
                  <a:srgbClr val="0A1251"/>
                </a:solidFill>
                <a:latin typeface="Raleway" panose="020B0503030101060003" pitchFamily="34" charset="0"/>
              </a:rPr>
              <a:t>Nagrody i kary dostaje się przez przypadek i każdy ma taką samą szansę na ich wylosowanie.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A1251"/>
                </a:solidFill>
                <a:latin typeface="Raleway" panose="020B0503030101060003" pitchFamily="34" charset="0"/>
              </a:rPr>
              <a:t>Więzienie: </a:t>
            </a:r>
            <a:r>
              <a:rPr lang="pl-PL" sz="1000" dirty="0">
                <a:solidFill>
                  <a:srgbClr val="0A1251"/>
                </a:solidFill>
                <a:latin typeface="Raleway" panose="020B0503030101060003" pitchFamily="34" charset="0"/>
              </a:rPr>
              <a:t>Gracz może trafić do więzienia na kilka sposobów, np. przez wylosowanie odpowiedniej karty lub trafienie na pole "Idź do więzienia". Aby wyjść z więzienia, trzeba zapłacić grzywnę, wyrzucić dublet na kostkach lub użyć karty "Wyjdź wolny z więzienia". </a:t>
            </a:r>
            <a:r>
              <a:rPr lang="pl-PL" sz="1000" u="sng" dirty="0">
                <a:solidFill>
                  <a:srgbClr val="0A1251"/>
                </a:solidFill>
                <a:latin typeface="Raleway" panose="020B0503030101060003" pitchFamily="34" charset="0"/>
              </a:rPr>
              <a:t>Do więzienie trafia się przez przypadek i każdy ma taką samą szansę na ich wylosowanie.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A1251"/>
                </a:solidFill>
                <a:latin typeface="Raleway" panose="020B0503030101060003" pitchFamily="34" charset="0"/>
              </a:rPr>
              <a:t>Bankructwo: </a:t>
            </a:r>
            <a:r>
              <a:rPr lang="pl-PL" sz="1000" dirty="0">
                <a:solidFill>
                  <a:srgbClr val="0A1251"/>
                </a:solidFill>
                <a:latin typeface="Raleway" panose="020B0503030101060003" pitchFamily="34" charset="0"/>
              </a:rPr>
              <a:t>Gracz staje się bankrutem, gdy nie może zapłacić długu, np. czynszu lub podatku. Wtedy musi oddać wszystkie swoje nieruchomości i kończy grę.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A1251"/>
                </a:solidFill>
                <a:latin typeface="Raleway" panose="020B0503030101060003" pitchFamily="34" charset="0"/>
              </a:rPr>
              <a:t>Zwycięstwo: </a:t>
            </a:r>
            <a:r>
              <a:rPr lang="pl-PL" sz="1000" dirty="0">
                <a:solidFill>
                  <a:srgbClr val="0A1251"/>
                </a:solidFill>
                <a:latin typeface="Raleway" panose="020B0503030101060003" pitchFamily="34" charset="0"/>
              </a:rPr>
              <a:t>Gra kończy się, gdy wszyscy przeciwnicy zbankrutują, a jeden gracz zgromadzi cały majątek.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000" u="sng" dirty="0">
                <a:solidFill>
                  <a:srgbClr val="0A1251"/>
                </a:solidFill>
                <a:latin typeface="Raleway" panose="020B0503030101060003" pitchFamily="34" charset="0"/>
              </a:rPr>
              <a:t>W tej grze każdy z graczy ma na początku takie same szansa na wygraną, chociaż jest w niej również element losowy i strategia.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A1251"/>
                </a:solidFill>
                <a:latin typeface="Raleway" panose="020B0503030101060003" pitchFamily="34" charset="0"/>
              </a:rPr>
              <a:t>Te zasady gry w ekonomii nazywalibyśmy INSTYTUCJAMI.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000" u="sng" dirty="0">
                <a:solidFill>
                  <a:srgbClr val="0A1251"/>
                </a:solidFill>
                <a:latin typeface="Raleway" panose="020B0503030101060003" pitchFamily="34" charset="0"/>
              </a:rPr>
              <a:t>Co by się stało, gdyby w tej grze ktoś zaczął oszukiwać? </a:t>
            </a:r>
            <a:r>
              <a:rPr lang="pl-PL" sz="1000" dirty="0">
                <a:solidFill>
                  <a:srgbClr val="0A1251"/>
                </a:solidFill>
                <a:latin typeface="Raleway" panose="020B0503030101060003" pitchFamily="34" charset="0"/>
              </a:rPr>
              <a:t>Np. jeden z graczy dostałby 30 razy więcej dolarów (45 tys. $), albo jeden z graczy ciągle siedziałby w więzieniu a inny mógł wyjść z niego za darmo, lub ktoś inny podkradałby pieniądze z banku, albo unikał płacenia czynszu?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pl-PL" sz="1400" dirty="0"/>
          </a:p>
          <a:p>
            <a:pPr fontAlgn="base"/>
            <a:endParaRPr lang="pl-PL" sz="1400" dirty="0"/>
          </a:p>
        </p:txBody>
      </p:sp>
      <p:pic>
        <p:nvPicPr>
          <p:cNvPr id="2050" name="Picture 2" descr="Monopoly Rules | Asmodee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7" y="561560"/>
            <a:ext cx="1925845" cy="192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7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55" y="916269"/>
            <a:ext cx="6418797" cy="3225657"/>
          </a:xfrm>
        </p:spPr>
        <p:txBody>
          <a:bodyPr>
            <a:normAutofit/>
          </a:bodyPr>
          <a:lstStyle/>
          <a:p>
            <a:pPr fontAlgn="base"/>
            <a:r>
              <a:rPr lang="pl-PL" b="1" dirty="0"/>
              <a:t>Bajka o dwóch stronach miasta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400" dirty="0"/>
              <a:t>Dwa oddalone od siebie miasta mogą różnić się pod wieloma względami.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400" dirty="0"/>
              <a:t>Aby zrozumieć, skąd biorą się różnice pomiędzy dobrobytem w dwóch miastach, tegoroczni laureaci badali różnice między dwoma częściami miasta </a:t>
            </a:r>
            <a:r>
              <a:rPr lang="pl-PL" sz="1400" dirty="0" err="1"/>
              <a:t>Nogales</a:t>
            </a:r>
            <a:r>
              <a:rPr lang="pl-PL" sz="14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400" dirty="0"/>
              <a:t>Miasto </a:t>
            </a:r>
            <a:r>
              <a:rPr lang="pl-PL" sz="1400" dirty="0" err="1"/>
              <a:t>Nogales</a:t>
            </a:r>
            <a:r>
              <a:rPr lang="pl-PL" sz="1400" dirty="0"/>
              <a:t> jest podzielone na pół płotem.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905" y="834888"/>
            <a:ext cx="4304103" cy="226074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826302" y="3634902"/>
            <a:ext cx="422744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Po południowej stronie znajduje się </a:t>
            </a:r>
            <a:r>
              <a:rPr lang="pl-PL" sz="1200" dirty="0" err="1">
                <a:solidFill>
                  <a:srgbClr val="0A1251"/>
                </a:solidFill>
                <a:latin typeface="Raleway" panose="020B0503030101060003" pitchFamily="34" charset="0"/>
              </a:rPr>
              <a:t>Nogales</a:t>
            </a: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 w Sonorze, w </a:t>
            </a:r>
            <a:r>
              <a:rPr lang="pl-PL" sz="1200" u="sng" dirty="0">
                <a:solidFill>
                  <a:srgbClr val="0A1251"/>
                </a:solidFill>
                <a:latin typeface="Raleway" panose="020B0503030101060003" pitchFamily="34" charset="0"/>
              </a:rPr>
              <a:t>Meksyku</a:t>
            </a: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, gdzie:</a:t>
            </a:r>
          </a:p>
          <a:p>
            <a:pPr marL="742950" lvl="2" indent="-2857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Mieszkańcy są znacznie biedniejsi niż po północnej stronie.</a:t>
            </a:r>
          </a:p>
          <a:p>
            <a:pPr marL="742950" lvl="2" indent="-2857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Zorganizowana przestępczość utrudnia prowadzenie firm.</a:t>
            </a:r>
          </a:p>
          <a:p>
            <a:pPr marL="742950" lvl="2" indent="-2857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Skorumpowani politycy są trudni do usunięcia, mimo postępu demokratyzacji w ostatnich 20 latach.</a:t>
            </a:r>
          </a:p>
          <a:p>
            <a:pPr marL="834390" lvl="2" indent="-285750" fontAlgn="base"/>
            <a:endParaRPr lang="pl-PL" sz="1000" dirty="0"/>
          </a:p>
        </p:txBody>
      </p:sp>
      <p:sp>
        <p:nvSpPr>
          <p:cNvPr id="6" name="Prostokąt 5"/>
          <p:cNvSpPr/>
          <p:nvPr/>
        </p:nvSpPr>
        <p:spPr>
          <a:xfrm>
            <a:off x="2456622" y="3673974"/>
            <a:ext cx="3680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Po północnej stronie znajduje się </a:t>
            </a:r>
            <a:r>
              <a:rPr lang="pl-PL" sz="1200" dirty="0" err="1">
                <a:solidFill>
                  <a:srgbClr val="0A1251"/>
                </a:solidFill>
                <a:latin typeface="Raleway" panose="020B0503030101060003" pitchFamily="34" charset="0"/>
              </a:rPr>
              <a:t>Nogales</a:t>
            </a: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 w Arizonie, </a:t>
            </a:r>
            <a:r>
              <a:rPr lang="pl-PL" sz="1200" u="sng" dirty="0">
                <a:solidFill>
                  <a:srgbClr val="0A1251"/>
                </a:solidFill>
                <a:latin typeface="Raleway" panose="020B0503030101060003" pitchFamily="34" charset="0"/>
              </a:rPr>
              <a:t>USA</a:t>
            </a: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, gdzie: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Mieszkańcy są stosunkowo zamożni.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Mają długą średnią długość życia.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Większość dzieci kończy szkołę średnią.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82590" y="4843525"/>
            <a:ext cx="380587" cy="2942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544" y="3634902"/>
            <a:ext cx="376946" cy="31370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072386" y="4630020"/>
            <a:ext cx="3067559" cy="25560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56622" y="4051332"/>
            <a:ext cx="380587" cy="29426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33682" y="4833890"/>
            <a:ext cx="380587" cy="29426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68531" y="5073752"/>
            <a:ext cx="380587" cy="29426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24337" y="5298336"/>
            <a:ext cx="380587" cy="29426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00210" y="5142317"/>
            <a:ext cx="380587" cy="29426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1498" y="5538945"/>
            <a:ext cx="380587" cy="29426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36631" y="5480742"/>
            <a:ext cx="380587" cy="29426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98026" y="5847372"/>
            <a:ext cx="380587" cy="294262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49118" y="5837737"/>
            <a:ext cx="380587" cy="294262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00983" y="4867325"/>
            <a:ext cx="380587" cy="294262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52075" y="4857690"/>
            <a:ext cx="380587" cy="294262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33678" y="5289448"/>
            <a:ext cx="380587" cy="294262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67511" y="5175752"/>
            <a:ext cx="380587" cy="294262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18603" y="5530093"/>
            <a:ext cx="380587" cy="294262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70369" y="5940874"/>
            <a:ext cx="380587" cy="294262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00983" y="5553110"/>
            <a:ext cx="380587" cy="294262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67511" y="5861537"/>
            <a:ext cx="380587" cy="294262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34234" flipH="1">
            <a:off x="5957797" y="3527328"/>
            <a:ext cx="342693" cy="264963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34234" flipH="1">
            <a:off x="5347479" y="5208899"/>
            <a:ext cx="342693" cy="264963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34234" flipH="1">
            <a:off x="3947424" y="4792539"/>
            <a:ext cx="342693" cy="264963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34234" flipH="1">
            <a:off x="3951038" y="5420629"/>
            <a:ext cx="342693" cy="264963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34234" flipH="1">
            <a:off x="5124099" y="5824841"/>
            <a:ext cx="342693" cy="264963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34234" flipH="1">
            <a:off x="3633788" y="5955524"/>
            <a:ext cx="342693" cy="264963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34234" flipH="1">
            <a:off x="5342800" y="4861033"/>
            <a:ext cx="342693" cy="264963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34234" flipH="1">
            <a:off x="5611379" y="5677860"/>
            <a:ext cx="342693" cy="264963"/>
          </a:xfrm>
          <a:prstGeom prst="rect">
            <a:avLst/>
          </a:prstGeom>
        </p:spPr>
      </p:pic>
      <p:pic>
        <p:nvPicPr>
          <p:cNvPr id="51" name="Obraz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60017" y="3977608"/>
            <a:ext cx="337818" cy="281141"/>
          </a:xfrm>
          <a:prstGeom prst="rect">
            <a:avLst/>
          </a:prstGeom>
        </p:spPr>
      </p:pic>
      <p:pic>
        <p:nvPicPr>
          <p:cNvPr id="52" name="Obraz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18556" y="3614855"/>
            <a:ext cx="337818" cy="281141"/>
          </a:xfrm>
          <a:prstGeom prst="rect">
            <a:avLst/>
          </a:prstGeom>
        </p:spPr>
      </p:pic>
      <p:pic>
        <p:nvPicPr>
          <p:cNvPr id="53" name="Obraz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87391" y="5516344"/>
            <a:ext cx="337818" cy="281141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98333" y="4516906"/>
            <a:ext cx="337818" cy="281141"/>
          </a:xfrm>
          <a:prstGeom prst="rect">
            <a:avLst/>
          </a:prstGeom>
        </p:spPr>
      </p:pic>
      <p:pic>
        <p:nvPicPr>
          <p:cNvPr id="55" name="Obraz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24109" y="5682708"/>
            <a:ext cx="337818" cy="281141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0120" y="5236513"/>
            <a:ext cx="337818" cy="281141"/>
          </a:xfrm>
          <a:prstGeom prst="rect">
            <a:avLst/>
          </a:prstGeom>
        </p:spPr>
      </p:pic>
      <p:pic>
        <p:nvPicPr>
          <p:cNvPr id="57" name="Obraz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07447" y="5670181"/>
            <a:ext cx="337818" cy="28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6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55" y="916269"/>
            <a:ext cx="6418797" cy="3225657"/>
          </a:xfrm>
        </p:spPr>
        <p:txBody>
          <a:bodyPr>
            <a:normAutofit/>
          </a:bodyPr>
          <a:lstStyle/>
          <a:p>
            <a:pPr fontAlgn="base"/>
            <a:r>
              <a:rPr lang="pl-PL" b="1" dirty="0"/>
              <a:t>Bajka o dwóch stronach miasta cd.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400" dirty="0"/>
              <a:t>Różnice między obiema stronami miasta nie wynikają z geografii ani kultury, ponieważ: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200" dirty="0"/>
              <a:t>Obie części miasta mają podobny klimat i wspólne pochodzenie historyczne.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200" dirty="0"/>
              <a:t>Istnieją podobieństwa kulturowe, np. w kuchni i muzyce.</a:t>
            </a:r>
          </a:p>
        </p:txBody>
      </p:sp>
      <p:pic>
        <p:nvPicPr>
          <p:cNvPr id="1026" name="Picture 2" descr="Upcoming Art and Culture Events in Nogales AZ - Morley Arts Distr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48" y="516835"/>
            <a:ext cx="3106631" cy="21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 txBox="1">
            <a:spLocks/>
          </p:cNvSpPr>
          <p:nvPr/>
        </p:nvSpPr>
        <p:spPr>
          <a:xfrm>
            <a:off x="7107245" y="2691477"/>
            <a:ext cx="2837621" cy="908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 sz="2000" kern="1200">
                <a:solidFill>
                  <a:srgbClr val="0A125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l-PL" sz="700" dirty="0">
                <a:solidFill>
                  <a:schemeClr val="accent3"/>
                </a:solidFill>
              </a:rPr>
              <a:t>Źródło: https://morleyarts.org/art-and-culture-events-nogales/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 txBox="1">
            <a:spLocks/>
          </p:cNvSpPr>
          <p:nvPr/>
        </p:nvSpPr>
        <p:spPr>
          <a:xfrm>
            <a:off x="3001842" y="2852744"/>
            <a:ext cx="6554632" cy="3225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 sz="2000" kern="1200">
                <a:solidFill>
                  <a:srgbClr val="0A125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400" dirty="0"/>
              <a:t>Decydującą różnicą są instytucje: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200" dirty="0"/>
              <a:t>Po północnej stronie mieszkańcy korzystają z amerykańskiego systemu ekonomicznego i politycznego, co daje im więcej możliwości rozwoju zawodowego, edukacyjnego i politycznego.</a:t>
            </a:r>
          </a:p>
          <a:p>
            <a:pPr marL="560070" lvl="1" indent="-285750" fontAlgn="base">
              <a:buFont typeface="Arial" panose="020B0604020202020204" pitchFamily="34" charset="0"/>
              <a:buChar char="•"/>
            </a:pPr>
            <a:r>
              <a:rPr lang="pl-PL" sz="1200" dirty="0"/>
              <a:t>Po południowej stronie instytucje ekonomiczne i polityczne ograniczają potencjał mieszkańców i ich wpływ na prawo.</a:t>
            </a:r>
          </a:p>
          <a:p>
            <a:pPr marL="285750" lvl="1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1400" dirty="0" err="1">
                <a:solidFill>
                  <a:srgbClr val="0A1251"/>
                </a:solidFill>
                <a:latin typeface="Raleway" panose="020B0503030101060003" pitchFamily="34" charset="0"/>
              </a:rPr>
              <a:t>Nogales</a:t>
            </a:r>
            <a:r>
              <a:rPr lang="pl-PL" sz="1400" dirty="0">
                <a:solidFill>
                  <a:srgbClr val="0A1251"/>
                </a:solidFill>
                <a:latin typeface="Raleway" panose="020B0503030101060003" pitchFamily="34" charset="0"/>
              </a:rPr>
              <a:t> nie jest wyjątkiem – ten podział instytucjonalny to część szerszego wzorca z korzeniami w czasach kolonialnych.</a:t>
            </a:r>
          </a:p>
          <a:p>
            <a:pPr marL="560070" lvl="2" indent="-285750" fontAlgn="base">
              <a:spcBef>
                <a:spcPts val="1000"/>
              </a:spcBef>
            </a:pP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*Tego typu dowody naukowe nazywamy quasi-eksperymentalnymi (tzn. prawie eksperymentalnymi). Kiedyś </a:t>
            </a:r>
            <a:r>
              <a:rPr lang="pl-PL" sz="1200" dirty="0" err="1">
                <a:solidFill>
                  <a:srgbClr val="0A1251"/>
                </a:solidFill>
                <a:latin typeface="Raleway" panose="020B0503030101060003" pitchFamily="34" charset="0"/>
              </a:rPr>
              <a:t>Nogales</a:t>
            </a: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 było jednym miastem, ale w 1910 r. ściana podzieliła je na dwie części. Obecnie między Stanami Zjednoczonymi a Meksykiem jest długa na ponad 3 tys. km bariera, której przekroczenie jest trudne i często nielegalne. </a:t>
            </a:r>
          </a:p>
          <a:p>
            <a:pPr marL="560070" lvl="2" indent="-285750" fontAlgn="base">
              <a:spcBef>
                <a:spcPts val="1000"/>
              </a:spcBef>
            </a:pPr>
            <a:r>
              <a:rPr lang="pl-PL" sz="1200" dirty="0">
                <a:solidFill>
                  <a:srgbClr val="0A1251"/>
                </a:solidFill>
                <a:latin typeface="Raleway" panose="020B0503030101060003" pitchFamily="34" charset="0"/>
              </a:rPr>
              <a:t>*Cała granica Polski to ok. 3,5 tys. km, więc mur z granicy USA-Meksyk mógłby prawie otoczyć nasz kraj.</a:t>
            </a:r>
          </a:p>
        </p:txBody>
      </p:sp>
    </p:spTree>
    <p:extLst>
      <p:ext uri="{BB962C8B-B14F-4D97-AF65-F5344CB8AC3E}">
        <p14:creationId xmlns:p14="http://schemas.microsoft.com/office/powerpoint/2010/main" val="12410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696446"/>
            <a:ext cx="8187962" cy="5599994"/>
          </a:xfrm>
        </p:spPr>
        <p:txBody>
          <a:bodyPr>
            <a:noAutofit/>
          </a:bodyPr>
          <a:lstStyle/>
          <a:p>
            <a:r>
              <a:rPr lang="pl-PL" sz="1500" b="1" dirty="0"/>
              <a:t>Zadania/scenariusz lekcji</a:t>
            </a:r>
            <a:endParaRPr lang="pl-PL" sz="1500" dirty="0"/>
          </a:p>
          <a:p>
            <a:pPr marL="228600" lvl="1" indent="-228600"/>
            <a:r>
              <a:rPr lang="pl-PL" sz="850" b="1" dirty="0">
                <a:solidFill>
                  <a:srgbClr val="0A1251"/>
                </a:solidFill>
              </a:rPr>
              <a:t>Gra ekonomiczna na temat: </a:t>
            </a:r>
            <a:r>
              <a:rPr lang="pl-PL" sz="850" dirty="0">
                <a:solidFill>
                  <a:srgbClr val="0A1251"/>
                </a:solidFill>
              </a:rPr>
              <a:t>Wymiana rynkowa i dystrybucja bogactwa</a:t>
            </a:r>
          </a:p>
          <a:p>
            <a:pPr marL="228600" lvl="1" indent="-228600"/>
            <a:r>
              <a:rPr lang="pl-PL" sz="850" b="1" dirty="0">
                <a:solidFill>
                  <a:srgbClr val="0A1251"/>
                </a:solidFill>
              </a:rPr>
              <a:t>Cel: Ta symulacja ilustruje trzy kwestie:</a:t>
            </a:r>
          </a:p>
          <a:p>
            <a:pPr marL="228600" lvl="1" indent="-228600">
              <a:buAutoNum type="arabicParenBoth"/>
            </a:pPr>
            <a:r>
              <a:rPr lang="pl-PL" sz="850" dirty="0">
                <a:solidFill>
                  <a:srgbClr val="0A1251"/>
                </a:solidFill>
              </a:rPr>
              <a:t>potencjał wymiany rynkowej do generowania wzajemnych korzyści w zakresie dobrobytu; </a:t>
            </a:r>
          </a:p>
          <a:p>
            <a:pPr marL="228600" lvl="1" indent="-228600">
              <a:buAutoNum type="arabicParenBoth"/>
            </a:pPr>
            <a:r>
              <a:rPr lang="pl-PL" sz="850" dirty="0">
                <a:solidFill>
                  <a:srgbClr val="0A1251"/>
                </a:solidFill>
              </a:rPr>
              <a:t>rolę nierównych dotacji finansowych w oddziaływaniu na szanse rynkowe; </a:t>
            </a:r>
          </a:p>
          <a:p>
            <a:pPr marL="228600" lvl="1" indent="-228600">
              <a:buAutoNum type="arabicParenBoth"/>
            </a:pPr>
            <a:r>
              <a:rPr lang="pl-PL" sz="850" dirty="0">
                <a:solidFill>
                  <a:srgbClr val="0A1251"/>
                </a:solidFill>
              </a:rPr>
              <a:t>wpływ różnic w indywidualnych umiejętnościach, wysiłku i kreatywności na obserwowany podział bogactwa</a:t>
            </a:r>
          </a:p>
          <a:p>
            <a:pPr marL="0" lvl="1"/>
            <a:r>
              <a:rPr lang="pl-PL" sz="850" b="1" dirty="0">
                <a:solidFill>
                  <a:srgbClr val="0A1251"/>
                </a:solidFill>
              </a:rPr>
              <a:t>Opis: </a:t>
            </a:r>
            <a:r>
              <a:rPr lang="pl-PL" sz="850" dirty="0">
                <a:solidFill>
                  <a:srgbClr val="0A1251"/>
                </a:solidFill>
              </a:rPr>
              <a:t>Uczniowie są losowo przydzielani do grup „biednych”, „klasy średniej” i „bogatych”. Początkowe wyposażenie dla każdej grupy to cukierki M&amp;M w różnych kolorach. Każdy kolor reprezentuje inną wartość (od brązowego = 1 punkt do zielonego = 10 punktów). Całkowite wyposażenie w grupach jest rozdzielane w stosunku 1:2:3. </a:t>
            </a:r>
          </a:p>
          <a:p>
            <a:pPr marL="0" lvl="1"/>
            <a:r>
              <a:rPr lang="pl-PL" sz="850" dirty="0">
                <a:solidFill>
                  <a:srgbClr val="0A1251"/>
                </a:solidFill>
              </a:rPr>
              <a:t>Uczniowie mają od 5 do 7 minut na swobodną wymianę swoich cukierków M&amp;M między sobą, w obrębie lub między swoją grupą majątkową. </a:t>
            </a:r>
          </a:p>
          <a:p>
            <a:pPr marL="0" lvl="1"/>
            <a:r>
              <a:rPr lang="pl-PL" sz="850" dirty="0">
                <a:solidFill>
                  <a:srgbClr val="0A1251"/>
                </a:solidFill>
              </a:rPr>
              <a:t>Motywacją do gromadzenia bogactwa jest to, że gromadzenie 3. cukierka M&amp;M danego koloru zwiększa wartość portfela, tj. wartość marginalna 3. cukierka M&amp;M danego koloru jest wyższa niż wartości 1. i 2. cukierka M&amp;M. </a:t>
            </a:r>
          </a:p>
          <a:p>
            <a:pPr marL="0" lvl="1"/>
            <a:r>
              <a:rPr lang="pl-PL" sz="850" dirty="0">
                <a:solidFill>
                  <a:srgbClr val="0A1251"/>
                </a:solidFill>
              </a:rPr>
              <a:t>Uczniowie otrzymują materiały informacyjne szczegółowo opisujące wartość każdego cukierka M&amp;M, aby mogli rejestrować swoje transakcje i obliczać wartość swojego portfela po każdej transakcji. </a:t>
            </a:r>
          </a:p>
          <a:p>
            <a:pPr marL="0" lvl="1"/>
            <a:r>
              <a:rPr lang="pl-PL" sz="850" dirty="0">
                <a:solidFill>
                  <a:srgbClr val="0A1251"/>
                </a:solidFill>
              </a:rPr>
              <a:t>Jeśli czas na to pozwoli (50 lub 75 minut zajęć), uczniowie omawiają sami siebie, a następnie grają w drugą, a może i trzecią rundę. </a:t>
            </a:r>
          </a:p>
          <a:p>
            <a:pPr marL="0" lvl="1"/>
            <a:r>
              <a:rPr lang="pl-PL" sz="850" dirty="0">
                <a:solidFill>
                  <a:srgbClr val="0A1251"/>
                </a:solidFill>
              </a:rPr>
              <a:t>W zależności od omawianego tematu, instruktor może użyć gry, aby zilustrować szereg pojęć ekonomicznych dotyczących optymalności </a:t>
            </a:r>
            <a:r>
              <a:rPr lang="pl-PL" sz="850" dirty="0" err="1">
                <a:solidFill>
                  <a:srgbClr val="0A1251"/>
                </a:solidFill>
              </a:rPr>
              <a:t>Pareta</a:t>
            </a:r>
            <a:r>
              <a:rPr lang="pl-PL" sz="850" dirty="0">
                <a:solidFill>
                  <a:srgbClr val="0A1251"/>
                </a:solidFill>
              </a:rPr>
              <a:t>, wzajemnie korzystnej wymiany, wpływu początkowego wyposażenia majątkowego, wpływu „ instynktów” uczniów i intuicyjnego zrozumienia możliwości handlowych na gromadzenie bogactwa, różnicy między ubóstwem absolutnym i względnym, idei dobroczynności (jeden uczeń rozdał trochę cukierków M&amp;M „biednym”), itd.</a:t>
            </a:r>
          </a:p>
          <a:p>
            <a:pPr marL="0" lvl="1"/>
            <a:r>
              <a:rPr lang="pl-PL" sz="850" b="1" dirty="0">
                <a:solidFill>
                  <a:srgbClr val="0A1251"/>
                </a:solidFill>
              </a:rPr>
              <a:t>Liczebność klasy: </a:t>
            </a:r>
            <a:r>
              <a:rPr lang="pl-PL" sz="850" dirty="0">
                <a:solidFill>
                  <a:srgbClr val="0A1251"/>
                </a:solidFill>
              </a:rPr>
              <a:t>Mała (można dostosować do większych klas)</a:t>
            </a:r>
          </a:p>
          <a:p>
            <a:pPr marL="0" lvl="1"/>
            <a:r>
              <a:rPr lang="pl-PL" sz="850" b="1" dirty="0">
                <a:solidFill>
                  <a:srgbClr val="0A1251"/>
                </a:solidFill>
              </a:rPr>
              <a:t>Czas: </a:t>
            </a:r>
            <a:r>
              <a:rPr lang="pl-PL" sz="850" dirty="0">
                <a:solidFill>
                  <a:srgbClr val="0A1251"/>
                </a:solidFill>
              </a:rPr>
              <a:t>50 do 75 minut</a:t>
            </a:r>
          </a:p>
          <a:p>
            <a:pPr marL="0" lvl="1"/>
            <a:r>
              <a:rPr lang="pl-PL" sz="850" b="1" dirty="0">
                <a:solidFill>
                  <a:srgbClr val="0A1251"/>
                </a:solidFill>
              </a:rPr>
              <a:t>Warianty: </a:t>
            </a:r>
          </a:p>
          <a:p>
            <a:pPr marL="228600" lvl="1" indent="-228600">
              <a:buAutoNum type="alphaLcParenBoth"/>
            </a:pPr>
            <a:r>
              <a:rPr lang="pl-PL" sz="850" dirty="0">
                <a:solidFill>
                  <a:srgbClr val="0A1251"/>
                </a:solidFill>
              </a:rPr>
              <a:t>uczynić początkowe wyposażenie bardziej lub mniej nierównym, aby odzwierciedlić początkowy rozkład dochodów w różnych krajach; </a:t>
            </a:r>
          </a:p>
          <a:p>
            <a:pPr marL="228600" lvl="1" indent="-228600">
              <a:buAutoNum type="alphaLcParenBoth"/>
            </a:pPr>
            <a:r>
              <a:rPr lang="pl-PL" sz="850" dirty="0">
                <a:solidFill>
                  <a:srgbClr val="0A1251"/>
                </a:solidFill>
              </a:rPr>
              <a:t>pozwolić grupom reprezentować kraje, a nie klasy dochodowe w obrębie kraju.</a:t>
            </a:r>
          </a:p>
          <a:p>
            <a:pPr marL="0" lvl="1"/>
            <a:r>
              <a:rPr lang="pl-PL" sz="850" b="1" dirty="0">
                <a:solidFill>
                  <a:srgbClr val="0A1251"/>
                </a:solidFill>
              </a:rPr>
              <a:t>Pytanie wspierające zabawę: </a:t>
            </a:r>
            <a:r>
              <a:rPr lang="pl-PL" sz="850" dirty="0">
                <a:solidFill>
                  <a:srgbClr val="0A1251"/>
                </a:solidFill>
              </a:rPr>
              <a:t>A gdybyś to Ty mógł(a) podzielić cukierki, to jak byś je rozdzielił(a)? Czy gdybyś dostał(a) w prezencie torebkę </a:t>
            </a:r>
            <a:r>
              <a:rPr lang="pl-PL" sz="850" dirty="0" err="1">
                <a:solidFill>
                  <a:srgbClr val="0A1251"/>
                </a:solidFill>
              </a:rPr>
              <a:t>M&amp;M’sów</a:t>
            </a:r>
            <a:r>
              <a:rPr lang="pl-PL" sz="850" dirty="0">
                <a:solidFill>
                  <a:srgbClr val="0A1251"/>
                </a:solidFill>
              </a:rPr>
              <a:t>, a pozostali uczniowie tylko 1 cukierka, to chciał(a)byś się z nimi podzielić? A gdyby cukierki dostawało się za wyniki z matematyki? Np. za 5 dostaje się paczkę, a za 3 dostaje się tylko 1 cukierek, a za 2 już nic. Wyobraź sobie, że dostajesz 5 i paczkę M&amp;M-sów, czy nadal podzieliłbyś się ze wszystkimi w klasie czy tylko z ulubionymi koleżankami i kolegami?</a:t>
            </a:r>
          </a:p>
          <a:p>
            <a:pPr marL="0" lvl="1"/>
            <a:r>
              <a:rPr lang="pl-PL" sz="850" b="1" dirty="0">
                <a:solidFill>
                  <a:srgbClr val="0A1251"/>
                </a:solidFill>
              </a:rPr>
              <a:t>Zasady gry na postawie: </a:t>
            </a:r>
            <a:r>
              <a:rPr lang="pl-PL" sz="850" dirty="0">
                <a:solidFill>
                  <a:srgbClr val="0A1251"/>
                </a:solidFill>
              </a:rPr>
              <a:t>https://www.econport.org/content/handbook/trustreciprocity/classroom/experiments.html</a:t>
            </a:r>
          </a:p>
          <a:p>
            <a:pPr marL="0" lvl="1"/>
            <a:endParaRPr lang="pl-PL" sz="850" dirty="0">
              <a:solidFill>
                <a:srgbClr val="0A1251"/>
              </a:solidFill>
            </a:endParaRPr>
          </a:p>
          <a:p>
            <a:pPr marL="228600" lvl="1" indent="-228600"/>
            <a:endParaRPr lang="pl-PL" sz="1050" b="1" dirty="0"/>
          </a:p>
          <a:p>
            <a:pPr marL="228600" lvl="1" indent="-228600"/>
            <a:endParaRPr lang="pl-PL" sz="1050" b="1" dirty="0"/>
          </a:p>
          <a:p>
            <a:pPr marL="228600" lvl="1" indent="-228600"/>
            <a:endParaRPr lang="pl-PL" sz="1050" b="1" dirty="0"/>
          </a:p>
          <a:p>
            <a:pPr marL="228600" lvl="1" indent="-228600"/>
            <a:endParaRPr lang="pl-PL" sz="1050" b="1" dirty="0"/>
          </a:p>
          <a:p>
            <a:pPr marL="228600" lvl="1" indent="-228600"/>
            <a:endParaRPr lang="pl-PL" sz="1050" b="1" dirty="0"/>
          </a:p>
          <a:p>
            <a:pPr marL="228600" lvl="1" indent="-228600"/>
            <a:endParaRPr lang="pl-PL" sz="1050" b="1" dirty="0"/>
          </a:p>
          <a:p>
            <a:pPr marL="228600" lvl="1" indent="-228600"/>
            <a:endParaRPr lang="pl-PL" sz="1050" b="1" dirty="0"/>
          </a:p>
          <a:p>
            <a:pPr marL="228600" lvl="1" indent="-228600"/>
            <a:endParaRPr lang="pl-PL" sz="1050" b="1" dirty="0"/>
          </a:p>
          <a:p>
            <a:pPr marL="228600" lvl="1" indent="-228600"/>
            <a:endParaRPr lang="pl-PL" sz="1050" b="1" dirty="0"/>
          </a:p>
          <a:p>
            <a:pPr marL="228600" lvl="1" indent="-228600"/>
            <a:endParaRPr lang="pl-PL" sz="1050" b="1" dirty="0"/>
          </a:p>
          <a:p>
            <a:pPr marL="228600" lvl="1" indent="-228600"/>
            <a:endParaRPr lang="pl-PL" sz="105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25A962-E64B-634F-AAA1-81FD9CB08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  <p:sp>
        <p:nvSpPr>
          <p:cNvPr id="2" name="AutoShape 2" descr="https://www.damianparol.com/wp-content/uploads/2018/03/Sprzeda%C5%BC-lod%C3%B3w-i-ataki-rekin%C3%B3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www.damianparol.com/wp-content/uploads/2018/03/Sprzeda%C5%BC-lod%C3%B3w-i-ataki-rekin%C3%B3w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92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383363"/>
            <a:ext cx="8187962" cy="5599994"/>
          </a:xfrm>
        </p:spPr>
        <p:txBody>
          <a:bodyPr>
            <a:noAutofit/>
          </a:bodyPr>
          <a:lstStyle/>
          <a:p>
            <a:r>
              <a:rPr lang="pl-PL" sz="1500" b="1" dirty="0"/>
              <a:t>Pytania do lekcji</a:t>
            </a:r>
            <a:endParaRPr lang="pl-PL" sz="1500" dirty="0"/>
          </a:p>
          <a:p>
            <a:pPr marL="228600" indent="-228600">
              <a:buAutoNum type="arabicPeriod"/>
            </a:pPr>
            <a:r>
              <a:rPr lang="pl-PL" sz="1050" b="1" dirty="0"/>
              <a:t>Czy uważasz, że Polska jest krajem zamożnym? Czy możesz znaleźć dane na poparcie tego twierdzenia, czy po sprawdzeniu poniższych danych skorygujesz swoją opinię?</a:t>
            </a:r>
          </a:p>
          <a:p>
            <a:pPr marL="502920" lvl="1" indent="-228600">
              <a:buFont typeface="Arial" panose="020B0604020202020204" pitchFamily="34" charset="0"/>
              <a:buChar char="•"/>
            </a:pPr>
            <a:r>
              <a:rPr lang="pl-PL" sz="850" dirty="0">
                <a:hlinkClick r:id="rId2"/>
              </a:rPr>
              <a:t>https://www.compareyourcountry.org/</a:t>
            </a:r>
            <a:endParaRPr lang="pl-PL" sz="850" dirty="0"/>
          </a:p>
          <a:p>
            <a:pPr marL="502920" lvl="1" indent="-228600">
              <a:buFont typeface="Arial" panose="020B0604020202020204" pitchFamily="34" charset="0"/>
              <a:buChar char="•"/>
            </a:pPr>
            <a:r>
              <a:rPr lang="pl-PL" sz="850" dirty="0">
                <a:hlinkClick r:id="rId3"/>
              </a:rPr>
              <a:t>https://datahelpdesk.worldbank.org/knowledgebase/articles/906519</a:t>
            </a:r>
            <a:r>
              <a:rPr lang="pl-PL" sz="850" dirty="0"/>
              <a:t> </a:t>
            </a:r>
            <a:r>
              <a:rPr lang="pl-PL" sz="850" dirty="0">
                <a:solidFill>
                  <a:srgbClr val="0A1251"/>
                </a:solidFill>
              </a:rPr>
              <a:t>– zwróć uwagę na gospodarki niskich, </a:t>
            </a:r>
            <a:r>
              <a:rPr lang="pl-PL" sz="850" dirty="0" err="1">
                <a:solidFill>
                  <a:srgbClr val="0A1251"/>
                </a:solidFill>
              </a:rPr>
              <a:t>niskich-średnich</a:t>
            </a:r>
            <a:r>
              <a:rPr lang="pl-PL" sz="850" dirty="0">
                <a:solidFill>
                  <a:srgbClr val="0A1251"/>
                </a:solidFill>
              </a:rPr>
              <a:t> i wyższych-średnich dochodach. Czy jest wśród nich Polska?</a:t>
            </a:r>
          </a:p>
          <a:p>
            <a:pPr marL="502920" lvl="1" indent="-228600">
              <a:buFont typeface="Arial" panose="020B0604020202020204" pitchFamily="34" charset="0"/>
              <a:buChar char="•"/>
            </a:pPr>
            <a:r>
              <a:rPr lang="pl-PL" sz="850" dirty="0">
                <a:solidFill>
                  <a:srgbClr val="0A1251"/>
                </a:solidFill>
                <a:hlinkClick r:id="rId4"/>
              </a:rPr>
              <a:t>https://datatopics.worldbank.org/world-development-indicators/the-world-by-income-and-region.html</a:t>
            </a:r>
            <a:endParaRPr lang="pl-PL" sz="850" dirty="0">
              <a:solidFill>
                <a:srgbClr val="0A1251"/>
              </a:solidFill>
            </a:endParaRPr>
          </a:p>
          <a:p>
            <a:pPr marL="502920" lvl="1" indent="-228600">
              <a:buFont typeface="Arial" panose="020B0604020202020204" pitchFamily="34" charset="0"/>
              <a:buChar char="•"/>
            </a:pPr>
            <a:r>
              <a:rPr lang="pl-PL" sz="850" dirty="0">
                <a:solidFill>
                  <a:srgbClr val="0A1251"/>
                </a:solidFill>
              </a:rPr>
              <a:t>Sprawdź średnie i minimalne zarobki w Polsce i porównaj je z kilkoma innymi krajami.</a:t>
            </a:r>
          </a:p>
          <a:p>
            <a:pPr marL="228600" lvl="1" indent="-228600">
              <a:buFont typeface="+mj-lt"/>
              <a:buAutoNum type="arabicPeriod" startAt="2"/>
            </a:pPr>
            <a:r>
              <a:rPr lang="pl-PL" sz="850" b="1" dirty="0">
                <a:solidFill>
                  <a:srgbClr val="0A1251"/>
                </a:solidFill>
              </a:rPr>
              <a:t>Jaka jest wysokość pieniężna nagrody Nobla? Czy wszyscy nobliści dzielą się nią po równo? Czy nagroda Nobla jest opodatkowana? W jakiej kolejności są odczytywani nobliści pracujący w zespole przy ogłoszeniu nagrody (alfabetycznej, według zasług, losowej) i z czego to wynika?</a:t>
            </a:r>
          </a:p>
          <a:p>
            <a:pPr marL="228600" lvl="1" indent="-228600">
              <a:buFont typeface="+mj-lt"/>
              <a:buAutoNum type="arabicPeriod" startAt="2"/>
            </a:pPr>
            <a:r>
              <a:rPr lang="pl-PL" sz="850" b="1" dirty="0">
                <a:solidFill>
                  <a:srgbClr val="0A1251"/>
                </a:solidFill>
              </a:rPr>
              <a:t>Wyobraź sobie, że możesz na nowo skonstruować świat. W tym nowym świecie każdy z nas mógłby urodzić się w dowolnej rodzinie i dowolnym kraju, tak jak zresztą losowo urodziliśmy się my. Jak wyobrażasz sobie uczciwe rządzące nim zasady dotyczące ekonomiczne dotyczące:</a:t>
            </a:r>
          </a:p>
          <a:p>
            <a:pPr marL="502920" lvl="2"/>
            <a:r>
              <a:rPr lang="pl-PL" sz="650" b="1" dirty="0">
                <a:solidFill>
                  <a:srgbClr val="0A1251"/>
                </a:solidFill>
              </a:rPr>
              <a:t>Podatków i polityki zmniejszanie nierówności społecznych; </a:t>
            </a:r>
          </a:p>
          <a:p>
            <a:pPr marL="502920" lvl="2"/>
            <a:r>
              <a:rPr lang="pl-PL" sz="650" b="1" dirty="0">
                <a:solidFill>
                  <a:srgbClr val="0A1251"/>
                </a:solidFill>
              </a:rPr>
              <a:t>Zasad promowania i zarabiania pieniędzy (np. najzdolniejsi, losowo, najsławniejsi, pracujący najwięcej godzin);</a:t>
            </a:r>
          </a:p>
          <a:p>
            <a:pPr marL="502920" lvl="2"/>
            <a:r>
              <a:rPr lang="pl-PL" sz="650" b="1" dirty="0">
                <a:solidFill>
                  <a:srgbClr val="0A1251"/>
                </a:solidFill>
              </a:rPr>
              <a:t>Dziedziczenia po przodkach;</a:t>
            </a:r>
          </a:p>
          <a:p>
            <a:pPr marL="502920" lvl="2"/>
            <a:r>
              <a:rPr lang="pl-PL" sz="650" b="1" dirty="0">
                <a:solidFill>
                  <a:srgbClr val="0A1251"/>
                </a:solidFill>
              </a:rPr>
              <a:t>Własność prywatnej i publicznej.</a:t>
            </a:r>
          </a:p>
          <a:p>
            <a:pPr marL="228600" lvl="1" indent="-228600"/>
            <a:r>
              <a:rPr lang="pl-PL" sz="850" b="1" dirty="0">
                <a:solidFill>
                  <a:srgbClr val="0A1251"/>
                </a:solidFill>
              </a:rPr>
              <a:t>4. Czy wiesz, że wielu znanych artystów zbankrutowało, np. Nicolas </a:t>
            </a:r>
            <a:r>
              <a:rPr lang="pl-PL" sz="850" b="1" dirty="0" err="1">
                <a:solidFill>
                  <a:srgbClr val="0A1251"/>
                </a:solidFill>
              </a:rPr>
              <a:t>Cage</a:t>
            </a:r>
            <a:r>
              <a:rPr lang="pl-PL" sz="850" b="1" dirty="0">
                <a:solidFill>
                  <a:srgbClr val="0A1251"/>
                </a:solidFill>
              </a:rPr>
              <a:t>, Mike Tyson, </a:t>
            </a:r>
            <a:r>
              <a:rPr lang="pl-PL" sz="850" b="1" dirty="0" err="1">
                <a:solidFill>
                  <a:srgbClr val="0A1251"/>
                </a:solidFill>
              </a:rPr>
              <a:t>Rihanna</a:t>
            </a:r>
            <a:r>
              <a:rPr lang="pl-PL" sz="850" b="1" dirty="0">
                <a:solidFill>
                  <a:srgbClr val="0A1251"/>
                </a:solidFill>
              </a:rPr>
              <a:t>, 50 Cent? Sprawdź dlaczego tak zamożne osoby mogły zbankrutować.</a:t>
            </a:r>
          </a:p>
          <a:p>
            <a:pPr marL="228600" lvl="1" indent="-228600"/>
            <a:r>
              <a:rPr lang="pl-PL" sz="850" b="1" dirty="0">
                <a:solidFill>
                  <a:srgbClr val="0A1251"/>
                </a:solidFill>
              </a:rPr>
              <a:t>5. Jakie dochody roczne plasują kogoś w gronie 1%, 5% lub 10% najlepiej zarabiających ludzi na świecie?</a:t>
            </a:r>
          </a:p>
          <a:p>
            <a:pPr marL="228600" lvl="1" indent="-228600"/>
            <a:r>
              <a:rPr lang="pl-PL" sz="850" b="1" dirty="0">
                <a:solidFill>
                  <a:srgbClr val="0A1251"/>
                </a:solidFill>
              </a:rPr>
              <a:t>6. Jakie zasady w Waszej klasie uważacie za uczciwe a z jakimi nie czulibyście </a:t>
            </a:r>
            <a:r>
              <a:rPr lang="pl-PL" sz="850" b="1" dirty="0" err="1">
                <a:solidFill>
                  <a:srgbClr val="0A1251"/>
                </a:solidFill>
              </a:rPr>
              <a:t>okej</a:t>
            </a:r>
            <a:r>
              <a:rPr lang="pl-PL" sz="850" b="1" dirty="0">
                <a:solidFill>
                  <a:srgbClr val="0A1251"/>
                </a:solidFill>
              </a:rPr>
              <a:t>? </a:t>
            </a:r>
            <a:r>
              <a:rPr lang="pl-PL" sz="850" dirty="0">
                <a:solidFill>
                  <a:srgbClr val="0A1251"/>
                </a:solidFill>
              </a:rPr>
              <a:t>Np. sprawdzanie (nie)obecności, usprawiedliwienie z powodu chory, zapraszanie wszystkich albo tylko wybranych osób na urodziny, odpytywanie przy tablicy codziennie tej samej osoby, wystawienia oceny końcowej na podstawie średniej, wystawienia ocen w zależności od czasu spędzonego na nauce, lekcja trwająca 45 minut i 15 minut przerwy, czy odwrotnie? </a:t>
            </a:r>
          </a:p>
          <a:p>
            <a:pPr marL="228600" lvl="1" indent="-228600"/>
            <a:r>
              <a:rPr lang="pl-PL" sz="850" dirty="0">
                <a:solidFill>
                  <a:srgbClr val="0A1251"/>
                </a:solidFill>
              </a:rPr>
              <a:t>	Pamiętajcie, że o obowiązujących zasadach decydują wszystkie osoby w Waszej społeczności, a niektórzy, np. nauczyciele, dyrektor i Ministerstwo Edukacji Narodowej mają zapewnić, że Wasza nauka będzie jak najlepszej jakości. Właśnie dlatego każda z tych osób i ich praca ma olbrzymią wartość i znaczenie.</a:t>
            </a:r>
          </a:p>
          <a:p>
            <a:pPr marL="0" lvl="1">
              <a:spcBef>
                <a:spcPts val="1000"/>
              </a:spcBef>
            </a:pPr>
            <a:r>
              <a:rPr lang="pl-PL" sz="1100" b="1" dirty="0">
                <a:solidFill>
                  <a:srgbClr val="0A1251"/>
                </a:solidFill>
                <a:latin typeface="Raleway" panose="020B0503030101060003" pitchFamily="34" charset="0"/>
              </a:rPr>
              <a:t>O Autorce materiałów:</a:t>
            </a:r>
          </a:p>
          <a:p>
            <a:r>
              <a:rPr lang="pl-PL" sz="900" dirty="0"/>
              <a:t>Dr Katarzyna Zagórska badaczką z Katedry Mikroekonomii Wydziału Nauk Ekonomicznych Uniwersytetu Warszawskiego. Jej praca dotyczy ekonomii ochrony środowiska. W swoich badaniach stara się zrozumieć czynniki sprzyjające podejmowaniu działań </a:t>
            </a:r>
            <a:r>
              <a:rPr lang="pl-PL" sz="900" dirty="0" err="1"/>
              <a:t>prośrodowiskowych</a:t>
            </a:r>
            <a:r>
              <a:rPr lang="pl-PL" sz="900" dirty="0"/>
              <a:t>. W celu określenia przyczynowość badanych zjawisk posługuje się metodami eksperymentalnymi. Pracowała nad zrozumienie czy i dlaczego Polacy sortują śmieci, przejmują się zmianami klimatu, wybierają produkty ekologicznych, wpływają na jakość powietrza, oraz nad tym jak zachęcić rolników do wdrażania praktyk rolno-środowiskowych. </a:t>
            </a:r>
          </a:p>
          <a:p>
            <a:pPr marL="228600" lvl="1" indent="-228600"/>
            <a:endParaRPr lang="pl-PL" sz="850" b="1" dirty="0">
              <a:solidFill>
                <a:srgbClr val="0A125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25A962-E64B-634F-AAA1-81FD9CB08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  <p:sp>
        <p:nvSpPr>
          <p:cNvPr id="2" name="AutoShape 2" descr="https://www.damianparol.com/wp-content/uploads/2018/03/Sprzeda%C5%BC-lod%C3%B3w-i-ataki-rekin%C3%B3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www.damianparol.com/wp-content/uploads/2018/03/Sprzeda%C5%BC-lod%C3%B3w-i-ataki-rekin%C3%B3w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2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864296"/>
            <a:ext cx="7862755" cy="4238636"/>
          </a:xfrm>
        </p:spPr>
        <p:txBody>
          <a:bodyPr>
            <a:normAutofit/>
          </a:bodyPr>
          <a:lstStyle/>
          <a:p>
            <a:r>
              <a:rPr lang="pl-PL" dirty="0"/>
              <a:t>Bibliografia:</a:t>
            </a:r>
          </a:p>
          <a:p>
            <a:r>
              <a:rPr lang="pl-PL" dirty="0">
                <a:hlinkClick r:id="rId2"/>
              </a:rPr>
              <a:t>https://www.compareyourcountry.org/</a:t>
            </a:r>
            <a:endParaRPr lang="pl-PL" dirty="0"/>
          </a:p>
          <a:p>
            <a:r>
              <a:rPr lang="pl-PL" dirty="0">
                <a:hlinkClick r:id="rId3"/>
              </a:rPr>
              <a:t>https://datahelpdesk.worldbank.org/knowledgebase/articles/906519</a:t>
            </a:r>
            <a:endParaRPr lang="pl-PL" dirty="0"/>
          </a:p>
          <a:p>
            <a:r>
              <a:rPr lang="en-US" dirty="0"/>
              <a:t>North D.C., 1990, Institutions, </a:t>
            </a:r>
            <a:r>
              <a:rPr lang="en-US" i="1" dirty="0"/>
              <a:t>Institutional Change and Economic</a:t>
            </a:r>
            <a:r>
              <a:rPr lang="pl-PL" i="1" dirty="0"/>
              <a:t> </a:t>
            </a:r>
            <a:r>
              <a:rPr lang="en-US" i="1" dirty="0" err="1"/>
              <a:t>Perfomance</a:t>
            </a:r>
            <a:r>
              <a:rPr lang="en-US" dirty="0"/>
              <a:t>, Cambridge University Press, New York.</a:t>
            </a:r>
            <a:endParaRPr lang="pl-PL" dirty="0"/>
          </a:p>
          <a:p>
            <a:r>
              <a:rPr lang="pl-PL" dirty="0"/>
              <a:t>https://www.nobelprize.org/uploads/2024/10/popular-economicsciencesprize2024.pdf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25A962-E64B-634F-AAA1-81FD9CB08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31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5EE362-A001-434E-9B93-EE843347E33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877839" y="3429000"/>
            <a:ext cx="2436316" cy="1804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600" dirty="0"/>
              <a:t>Partner wydarzenia: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89AEB7-AC60-4385-8EE5-20A8DF7B7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31" y="1339619"/>
            <a:ext cx="4682133" cy="131649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60BD6C6-9F01-44E5-922C-222818942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60" y="4071257"/>
            <a:ext cx="2008077" cy="82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070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85429-73F0-C34D-921A-82578C2E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1" y="1148012"/>
            <a:ext cx="3826261" cy="783220"/>
          </a:xfrm>
        </p:spPr>
        <p:txBody>
          <a:bodyPr>
            <a:normAutofit/>
          </a:bodyPr>
          <a:lstStyle/>
          <a:p>
            <a:r>
              <a:rPr lang="pl-PL" sz="3200" dirty="0"/>
              <a:t>Alfred Nobel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3F85D-5BE8-5D4D-BCE1-8B545C47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1" y="1887826"/>
            <a:ext cx="10494690" cy="4222408"/>
          </a:xfrm>
        </p:spPr>
        <p:txBody>
          <a:bodyPr>
            <a:normAutofit/>
          </a:bodyPr>
          <a:lstStyle/>
          <a:p>
            <a:r>
              <a:rPr lang="en-US" sz="1800" b="1" dirty="0"/>
              <a:t>21 X 1833 </a:t>
            </a:r>
            <a:r>
              <a:rPr lang="en-US" sz="1800" b="1" dirty="0" err="1"/>
              <a:t>Sztokholm</a:t>
            </a:r>
            <a:r>
              <a:rPr lang="en-US" sz="1800" b="1" dirty="0"/>
              <a:t> – 10 XII 1896 San Remo</a:t>
            </a:r>
            <a:r>
              <a:rPr lang="pl-PL" sz="1800" b="1" dirty="0"/>
              <a:t> </a:t>
            </a:r>
          </a:p>
          <a:p>
            <a:pPr algn="just"/>
            <a:r>
              <a:rPr lang="pl-PL" sz="1800" dirty="0"/>
              <a:t>Zajmował się wynalazkami o znaczeniu militarnym, takimi jak </a:t>
            </a:r>
            <a:r>
              <a:rPr lang="pl-PL" sz="1800" b="1" dirty="0"/>
              <a:t>dynamit i proch bezdymny</a:t>
            </a:r>
            <a:r>
              <a:rPr lang="pl-PL" sz="1800" dirty="0"/>
              <a:t>. Prowadził także prace m.in. nad: telefonem, bateriami, fonografem, elektrycznymi żarówkami, rozwojem syntetycznego kauczuku, skóry, jedwabiu. </a:t>
            </a:r>
          </a:p>
          <a:p>
            <a:pPr algn="just"/>
            <a:r>
              <a:rPr lang="pl-PL" sz="1800" dirty="0"/>
              <a:t>Zgromadził majątek szacowany na ok</a:t>
            </a:r>
            <a:r>
              <a:rPr lang="pl-PL" sz="1800" b="1" dirty="0"/>
              <a:t>. 6,5 miliona dolarów</a:t>
            </a:r>
            <a:r>
              <a:rPr lang="pl-PL" sz="1800" dirty="0"/>
              <a:t>. Będąc wynalazcą zajmującym się między innymi odkryciami wykorzystywanymi w działaniach wojennych, zawdzięczał swoje bogactwo w dużej mierze produkcji </a:t>
            </a:r>
            <a:r>
              <a:rPr lang="pl-PL" sz="1800" b="1" dirty="0"/>
              <a:t>„narzędzi śmierci”. </a:t>
            </a:r>
            <a:r>
              <a:rPr lang="pl-PL" sz="1800" dirty="0"/>
              <a:t>Stanowiło to dla Nobla poważny problem moralny. Na wynalazcy głęboko odcisnęła się także osobista tragedia. W wyniku eksplozji nitrogliceryny w należącej do niego fabryce zginął jego brat. </a:t>
            </a:r>
          </a:p>
          <a:p>
            <a:pPr algn="just"/>
            <a:r>
              <a:rPr lang="pl-PL" sz="1800" dirty="0"/>
              <a:t>Władał biegle kilkoma językami. Pisywał wiersze, pozostawił niedokończoną powieść.</a:t>
            </a:r>
            <a:br>
              <a:rPr lang="pl-PL" sz="1800" dirty="0"/>
            </a:br>
            <a:r>
              <a:rPr lang="pl-PL" sz="1800" b="1" dirty="0"/>
              <a:t>Był pacyfistą. Wierzył w dobroczynną rolę nauki i postępu technicznego.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D586E5-7E7B-7E43-9685-5C3A3F91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85429-73F0-C34D-921A-82578C2E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1" y="1148012"/>
            <a:ext cx="3826261" cy="783220"/>
          </a:xfrm>
        </p:spPr>
        <p:txBody>
          <a:bodyPr>
            <a:normAutofit/>
          </a:bodyPr>
          <a:lstStyle/>
          <a:p>
            <a:r>
              <a:rPr lang="pl-PL" sz="3200" dirty="0"/>
              <a:t>Nagroda Nobla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3F85D-5BE8-5D4D-BCE1-8B545C47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1" y="1887826"/>
            <a:ext cx="10494690" cy="4222408"/>
          </a:xfrm>
        </p:spPr>
        <p:txBody>
          <a:bodyPr>
            <a:normAutofit/>
          </a:bodyPr>
          <a:lstStyle/>
          <a:p>
            <a:pPr algn="just"/>
            <a:r>
              <a:rPr lang="pl-PL" b="1" dirty="0"/>
              <a:t>Czy wiecie, jak wyglądały początki tego wyróżnienia?</a:t>
            </a:r>
            <a:endParaRPr lang="pl-PL" dirty="0"/>
          </a:p>
          <a:p>
            <a:pPr algn="just"/>
            <a:r>
              <a:rPr lang="pl-PL" dirty="0"/>
              <a:t>Wszystko zaczęło się od </a:t>
            </a:r>
            <a:r>
              <a:rPr lang="pl-PL" b="1" dirty="0"/>
              <a:t>testamentu Alfreda Nobla</a:t>
            </a:r>
            <a:r>
              <a:rPr lang="pl-PL" dirty="0"/>
              <a:t>, zatwierdzonego 27 listopada 1895 roku. Na poznanie treści ostatniej woli wynalazcy dynamitu świat musiał poczekać jeszcze ponad rok. Po śmierci Nobla w 1896 roku, ku oburzeniu jego rodziny, okazało się, że szwedzki chemik zdecydował się </a:t>
            </a:r>
            <a:r>
              <a:rPr lang="pl-PL" b="1" dirty="0"/>
              <a:t>przeznaczyć cały swój majątek na ufundowanie nagrody</a:t>
            </a:r>
            <a:r>
              <a:rPr lang="pl-PL" dirty="0"/>
              <a:t>, którą dzisiaj znamy właśnie jako Nagrodę Nobla. </a:t>
            </a:r>
          </a:p>
          <a:p>
            <a:pPr algn="just"/>
            <a:r>
              <a:rPr lang="pl-PL" dirty="0"/>
              <a:t>Zgodnie z wolą Nobla, wyróżnienie to miało trafiać do rąk osób, których osiągnięcia miały </a:t>
            </a:r>
            <a:r>
              <a:rPr lang="pl-PL" b="1" dirty="0"/>
              <a:t>niebagatelne znaczenie dla dobra ludzkości</a:t>
            </a:r>
            <a:r>
              <a:rPr lang="pl-PL" dirty="0"/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D586E5-7E7B-7E43-9685-5C3A3F91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85429-73F0-C34D-921A-82578C2E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1" y="1148012"/>
            <a:ext cx="5270516" cy="783220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Pięć czy sześć Nagród Nobla?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3F85D-5BE8-5D4D-BCE1-8B545C47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1" y="1887826"/>
            <a:ext cx="10494690" cy="4222408"/>
          </a:xfrm>
        </p:spPr>
        <p:txBody>
          <a:bodyPr>
            <a:normAutofit fontScale="92500" lnSpcReduction="20000"/>
          </a:bodyPr>
          <a:lstStyle/>
          <a:p>
            <a:br>
              <a:rPr lang="pl-PL" b="1" dirty="0">
                <a:latin typeface=""/>
              </a:rPr>
            </a:br>
            <a:r>
              <a:rPr lang="pl-PL" b="1" dirty="0">
                <a:latin typeface=""/>
              </a:rPr>
              <a:t>W ilu dziedzinach przyznaje się to wyróżnienie?</a:t>
            </a:r>
            <a:endParaRPr lang="pl-PL" dirty="0">
              <a:latin typeface=""/>
            </a:endParaRPr>
          </a:p>
          <a:p>
            <a:pPr algn="just"/>
            <a:br>
              <a:rPr lang="pl-PL" dirty="0">
                <a:latin typeface=""/>
              </a:rPr>
            </a:br>
            <a:r>
              <a:rPr lang="pl-PL" dirty="0">
                <a:latin typeface=""/>
              </a:rPr>
              <a:t>Nagrodę Nobla przyznaje się w sześciu dziedzinach: </a:t>
            </a:r>
            <a:r>
              <a:rPr lang="pl-PL" b="1" dirty="0">
                <a:latin typeface=""/>
              </a:rPr>
              <a:t>fizyki, chemii, fizjologii lub medycyny, literatury i nauk ekonomicznych</a:t>
            </a:r>
            <a:r>
              <a:rPr lang="pl-PL" dirty="0">
                <a:latin typeface=""/>
              </a:rPr>
              <a:t>. Do tego należy doliczyć także </a:t>
            </a:r>
            <a:r>
              <a:rPr lang="pl-PL" b="1" dirty="0">
                <a:latin typeface=""/>
              </a:rPr>
              <a:t>Pokojową Nagrodę Nobla</a:t>
            </a:r>
            <a:r>
              <a:rPr lang="pl-PL" dirty="0">
                <a:latin typeface=""/>
              </a:rPr>
              <a:t> przyznawaną przez Norweski Komitet Noblowski. </a:t>
            </a:r>
          </a:p>
          <a:p>
            <a:pPr algn="just"/>
            <a:br>
              <a:rPr lang="pl-PL" dirty="0">
                <a:latin typeface=""/>
              </a:rPr>
            </a:br>
            <a:r>
              <a:rPr lang="pl-PL" dirty="0">
                <a:latin typeface=""/>
              </a:rPr>
              <a:t>Co ciekawe, w swoim testamencie Nobel wspomniał </a:t>
            </a:r>
            <a:r>
              <a:rPr lang="pl-PL" b="1" dirty="0">
                <a:latin typeface=""/>
              </a:rPr>
              <a:t>jedynie o pięciu dziedzinach</a:t>
            </a:r>
            <a:r>
              <a:rPr lang="pl-PL" dirty="0">
                <a:latin typeface=""/>
              </a:rPr>
              <a:t>, </a:t>
            </a:r>
            <a:br>
              <a:rPr lang="pl-PL" dirty="0">
                <a:latin typeface=""/>
              </a:rPr>
            </a:br>
            <a:r>
              <a:rPr lang="pl-PL" dirty="0">
                <a:latin typeface=""/>
              </a:rPr>
              <a:t>w których miała być przyznawana nagroda. W ostatniej woli Szweda </a:t>
            </a:r>
            <a:r>
              <a:rPr lang="pl-PL" b="1" dirty="0">
                <a:latin typeface=""/>
              </a:rPr>
              <a:t>nie było mowy </a:t>
            </a:r>
            <a:br>
              <a:rPr lang="pl-PL" b="1" dirty="0">
                <a:latin typeface=""/>
              </a:rPr>
            </a:br>
            <a:r>
              <a:rPr lang="pl-PL" b="1" dirty="0">
                <a:latin typeface=""/>
              </a:rPr>
              <a:t>o dziedzinie nauk ekonomicznych</a:t>
            </a:r>
            <a:r>
              <a:rPr lang="pl-PL" dirty="0">
                <a:latin typeface=""/>
              </a:rPr>
              <a:t>. Historia wyróżnienia w tej dziedzinie zaczyna się w 1968 roku, gdy </a:t>
            </a:r>
            <a:r>
              <a:rPr lang="pl-PL" b="1" dirty="0">
                <a:latin typeface=""/>
              </a:rPr>
              <a:t>Bank Szwecji przekazał Fundacji Noblowskiej datek</a:t>
            </a:r>
            <a:r>
              <a:rPr lang="pl-PL" dirty="0">
                <a:latin typeface=""/>
              </a:rPr>
              <a:t> potrzebny do ufundowania tej nagrody. Co więcej, oficjalnie nie jest to tak naprawdę Nagroda Nobla, lecz </a:t>
            </a:r>
            <a:r>
              <a:rPr lang="pl-PL" b="1" dirty="0">
                <a:latin typeface=""/>
              </a:rPr>
              <a:t>Nagroda Banku Szwecji im. A. Nobla w dziedzinie nauk ekonomicznych</a:t>
            </a:r>
            <a:r>
              <a:rPr lang="pl-PL" dirty="0">
                <a:latin typeface=""/>
              </a:rPr>
              <a:t>. </a:t>
            </a:r>
          </a:p>
          <a:p>
            <a:pPr algn="just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D586E5-7E7B-7E43-9685-5C3A3F91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9641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B0C855-07FA-B74D-9A85-5AD2E489C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720" y="851769"/>
            <a:ext cx="8605381" cy="5085567"/>
          </a:xfrm>
        </p:spPr>
        <p:txBody>
          <a:bodyPr>
            <a:normAutofit lnSpcReduction="10000"/>
          </a:bodyPr>
          <a:lstStyle/>
          <a:p>
            <a:r>
              <a:rPr lang="pl-PL" sz="3500" b="1" dirty="0"/>
              <a:t>Nagroda Banku Szwecji im. Alfreda Nobla w dziedzinie nauk ekonomicznych</a:t>
            </a:r>
          </a:p>
          <a:p>
            <a:pPr algn="just"/>
            <a:r>
              <a:rPr lang="pl-PL" sz="1800" dirty="0"/>
              <a:t>W swoim testamencie Alfred Nobel </a:t>
            </a:r>
            <a:r>
              <a:rPr lang="pl-PL" sz="1800" b="1" dirty="0"/>
              <a:t>nie wymienił </a:t>
            </a:r>
            <a:r>
              <a:rPr lang="pl-PL" sz="1800" dirty="0"/>
              <a:t>nauk ekonomicznych. </a:t>
            </a:r>
            <a:r>
              <a:rPr lang="pl-PL" sz="1800" b="1" dirty="0"/>
              <a:t>Wyróżnienie powstało w 1968 roku </a:t>
            </a:r>
            <a:r>
              <a:rPr lang="pl-PL" sz="1800" dirty="0"/>
              <a:t>z inicjatywy Banku Szwecji w trzechsetną rocznicę jego założenia. Bank przekazał Fundacji Noblowskiej </a:t>
            </a:r>
            <a:r>
              <a:rPr lang="pl-PL" sz="1800" b="1" dirty="0"/>
              <a:t>datek, który posłużył jako fundusze niezbędne do przyznawania nagrody</a:t>
            </a:r>
            <a:r>
              <a:rPr lang="pl-PL" sz="1800" dirty="0"/>
              <a:t>. Wnioskodawcy utworzenia nowej nagrody argumentowali, że </a:t>
            </a:r>
            <a:r>
              <a:rPr lang="pl-PL" sz="1800" b="1" dirty="0"/>
              <a:t>nauki ekonomiczne w wysokim stopniu wywierają wpływ na funkcjonowanie współczesnych społeczeństw</a:t>
            </a:r>
            <a:r>
              <a:rPr lang="pl-PL" sz="1800" dirty="0"/>
              <a:t>, a dokonania laureatów podkreślają niezaprzeczalny wkład ekonomii w poprawę kondycji ludzkiej. </a:t>
            </a:r>
          </a:p>
          <a:p>
            <a:pPr algn="just"/>
            <a:r>
              <a:rPr lang="pl-PL" sz="1800" dirty="0"/>
              <a:t>Od 1969 roku wyróżnienie przyznaje się rokrocznie. </a:t>
            </a:r>
            <a:r>
              <a:rPr lang="pl-PL" sz="1800" b="1" dirty="0"/>
              <a:t>Pierwszymi zwycięzcami</a:t>
            </a:r>
            <a:r>
              <a:rPr lang="pl-PL" sz="1800" dirty="0"/>
              <a:t> zostali właśnie w 1969 roku </a:t>
            </a:r>
            <a:r>
              <a:rPr lang="pl-PL" sz="1800" b="1" dirty="0"/>
              <a:t>Ragnar Frisch i Jan </a:t>
            </a:r>
            <a:r>
              <a:rPr lang="pl-PL" sz="1800" b="1" dirty="0" err="1"/>
              <a:t>Tinbergen</a:t>
            </a:r>
            <a:r>
              <a:rPr lang="pl-PL" dirty="0"/>
              <a:t>.</a:t>
            </a:r>
            <a:r>
              <a:rPr lang="pl-PL" sz="3600" dirty="0"/>
              <a:t> </a:t>
            </a:r>
            <a:endParaRPr lang="pl-PL" sz="35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B76A86A-6E2A-7D47-8651-8641ACC2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1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69E926-96DF-2F4B-83AE-C657EC9B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553" y="1083182"/>
            <a:ext cx="8141918" cy="4691636"/>
          </a:xfrm>
        </p:spPr>
        <p:txBody>
          <a:bodyPr>
            <a:noAutofit/>
          </a:bodyPr>
          <a:lstStyle/>
          <a:p>
            <a:pPr algn="just"/>
            <a:r>
              <a:rPr lang="pl-PL" dirty="0"/>
              <a:t>Laureata Nagrody Banku Szwecji w dziedzinie ekonomii wyłania </a:t>
            </a:r>
            <a:r>
              <a:rPr lang="pl-PL" b="1" dirty="0"/>
              <a:t>Królewska Szwedzka Akademia Nauk</a:t>
            </a:r>
            <a:r>
              <a:rPr lang="pl-PL" dirty="0"/>
              <a:t>. Wybiera ona zwycięzcę </a:t>
            </a:r>
            <a:br>
              <a:rPr lang="pl-PL" dirty="0"/>
            </a:br>
            <a:r>
              <a:rPr lang="pl-PL" dirty="0"/>
              <a:t>z grona </a:t>
            </a:r>
            <a:r>
              <a:rPr lang="pl-PL" b="1" dirty="0"/>
              <a:t>osób zarekomendowanych przez Komitet Nagrody w dziedzinie ekonomii</a:t>
            </a:r>
            <a:r>
              <a:rPr lang="pl-PL" dirty="0"/>
              <a:t>, który zajmuje się weryfikacją i wskazaniem finalistów. W skład Komitetu wchodzi </a:t>
            </a:r>
            <a:r>
              <a:rPr lang="pl-PL" b="1" dirty="0"/>
              <a:t>pięciu członków, obieranych na 3-letnią kadencję</a:t>
            </a:r>
            <a:r>
              <a:rPr lang="pl-PL" dirty="0"/>
              <a:t>. Od wielu lat w pracach Komitetu biorą udział także </a:t>
            </a:r>
            <a:r>
              <a:rPr lang="pl-PL" b="1" dirty="0"/>
              <a:t>eksperci dodatkowi</a:t>
            </a:r>
            <a:r>
              <a:rPr lang="pl-PL" dirty="0"/>
              <a:t>, którzy mają równoważne prawo głosu.	</a:t>
            </a:r>
            <a:br>
              <a:rPr lang="pl-PL" dirty="0"/>
            </a:br>
            <a:r>
              <a:rPr lang="pl-PL" b="1" dirty="0"/>
              <a:t>Uroczyste wręczenie nagród</a:t>
            </a:r>
            <a:r>
              <a:rPr lang="pl-PL" dirty="0"/>
              <a:t> odbywa się podczas specjalnej ceremonii </a:t>
            </a:r>
            <a:r>
              <a:rPr lang="pl-PL" b="1" dirty="0"/>
              <a:t>10 grudnia w Filharmonii w Sztokholmie</a:t>
            </a:r>
            <a:r>
              <a:rPr lang="pl-PL" dirty="0"/>
              <a:t>. Oprócz </a:t>
            </a:r>
            <a:r>
              <a:rPr lang="pl-PL" b="1" dirty="0"/>
              <a:t>medalu</a:t>
            </a:r>
            <a:r>
              <a:rPr lang="pl-PL" dirty="0"/>
              <a:t> laureaci otrzymują też </a:t>
            </a:r>
            <a:r>
              <a:rPr lang="pl-PL" b="1" dirty="0"/>
              <a:t>dyplomy i potwierdzenie kwoty wygranej</a:t>
            </a:r>
            <a:r>
              <a:rPr lang="pl-PL" dirty="0"/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E61F731-FC20-D442-83DA-D7D75842C846}"/>
              </a:ext>
            </a:extLst>
          </p:cNvPr>
          <p:cNvSpPr txBox="1"/>
          <p:nvPr/>
        </p:nvSpPr>
        <p:spPr>
          <a:xfrm>
            <a:off x="3394553" y="683072"/>
            <a:ext cx="5436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A1251"/>
                </a:solidFill>
                <a:latin typeface=""/>
              </a:rPr>
              <a:t>Kto decyduje o wyborze laureata?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24337D4-3677-9145-BFD8-A1DAE6AAD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4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864295"/>
            <a:ext cx="7862755" cy="5084017"/>
          </a:xfrm>
        </p:spPr>
        <p:txBody>
          <a:bodyPr>
            <a:normAutofit/>
          </a:bodyPr>
          <a:lstStyle/>
          <a:p>
            <a:pPr fontAlgn="base"/>
            <a:r>
              <a:rPr lang="pl-PL" b="1" dirty="0"/>
              <a:t>Kto otrzymał Nagrodę Banku Szwecji im. Alfreda Nobla </a:t>
            </a:r>
            <a:br>
              <a:rPr lang="pl-PL" b="1" dirty="0"/>
            </a:br>
            <a:r>
              <a:rPr lang="pl-PL" b="1" dirty="0"/>
              <a:t>w dziedzinie nauk ekonomicznych w 2024 roku?</a:t>
            </a:r>
          </a:p>
          <a:p>
            <a:pPr algn="just"/>
            <a:r>
              <a:rPr lang="pl-PL" dirty="0"/>
              <a:t>Nagrodę Banku Szwecji im. A. Nobla w dziedzinie nauk ekonomicznych w 2024 r. otrzymali  </a:t>
            </a:r>
            <a:r>
              <a:rPr lang="pl-PL" dirty="0" err="1"/>
              <a:t>Daron</a:t>
            </a:r>
            <a:r>
              <a:rPr lang="pl-PL" dirty="0"/>
              <a:t> </a:t>
            </a:r>
            <a:r>
              <a:rPr lang="pl-PL" dirty="0" err="1"/>
              <a:t>Acemoglu</a:t>
            </a:r>
            <a:r>
              <a:rPr lang="pl-PL" dirty="0"/>
              <a:t>, Simon Johnson i James A. Robinson za „badania dotyczące tego, jak formują się instytucje* i jak wpływają na dobrobyt ekonomicznych społeczeństwa”. Ich działalność naukowa „pomogła nam zrozumieć różnice w dobrobycie między narodami.</a:t>
            </a:r>
            <a:endParaRPr lang="pl-PL" b="1" dirty="0"/>
          </a:p>
          <a:p>
            <a:pPr fontAlgn="base"/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25A962-E64B-634F-AAA1-81FD9CB08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0514" y="-786137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4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864295"/>
            <a:ext cx="7862755" cy="5084017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400" dirty="0"/>
              <a:t>*</a:t>
            </a:r>
            <a:r>
              <a:rPr lang="pl-PL" sz="1400" b="1" dirty="0"/>
              <a:t>Instytucje według ekonomistów:  </a:t>
            </a:r>
            <a:r>
              <a:rPr lang="pl-PL" sz="1400" dirty="0"/>
              <a:t>Instytucje to nie budynki czy organizacja, a raczej oprogramowanie do tego, jak działa dana grupa, np. ludzie mieszkającym w jednym kraju. Są to zasady, które są przewidywalne i egzekwowanie / aktywne wprowadzenie / z oczekiwanymi konsekwencjami różnych </a:t>
            </a:r>
            <a:r>
              <a:rPr lang="pl-PL" sz="1400" dirty="0" err="1"/>
              <a:t>zachowań</a:t>
            </a:r>
            <a:r>
              <a:rPr lang="pl-PL" sz="1400" dirty="0"/>
              <a:t>. Te reguły mogą się różnic między regionami i krajami.</a:t>
            </a:r>
          </a:p>
          <a:p>
            <a:pPr algn="just"/>
            <a:r>
              <a:rPr lang="pl-PL" sz="1400" dirty="0"/>
              <a:t>„Instytucje są </a:t>
            </a:r>
            <a:r>
              <a:rPr lang="pl-PL" sz="1400" u="sng" dirty="0"/>
              <a:t>regułami gry</a:t>
            </a:r>
            <a:r>
              <a:rPr lang="pl-PL" sz="1400" dirty="0"/>
              <a:t> w społeczeństwie lub, bardziej formalnie, są one obmyślonymi przez ludzi ograniczeniami, które kształtują ich wzajemne oddziaływanie na siebie” (</a:t>
            </a:r>
            <a:r>
              <a:rPr lang="pl-PL" sz="1400" dirty="0" err="1"/>
              <a:t>North</a:t>
            </a:r>
            <a:r>
              <a:rPr lang="pl-PL" sz="1400" dirty="0"/>
              <a:t>, 1990). Ekonomia instytucjonalna ukazuje wpływ czynników pozaekonomicznych (tj. społecznych, historycznych, prawnych, politycznych) na funkcjonowanie gospodarki i społeczeństwa.</a:t>
            </a:r>
          </a:p>
          <a:p>
            <a:pPr algn="just"/>
            <a:r>
              <a:rPr lang="pl-PL" sz="1400" dirty="0"/>
              <a:t>Przykłady instytucji: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1400" dirty="0"/>
              <a:t>System prawny: Zakaz parkowania oznacza, że konsekwencją zajęcia takiego miejsca jest mandat i odholowanie.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1400" dirty="0"/>
              <a:t>Rynki: Jeśli chcesz kupić konsolę, to potrzebujesz mieć minimum 2 tysiące złotych, aby za nią zapłacić.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1400" dirty="0"/>
              <a:t>Szkoła: W szkole jest dyrektor, który decyduje o tym jacy nauczyciele w niej pracują. Nauczyciele mogą ustalić, jaki będzie temat każdej lekcji oraz sprawdzać obecność.</a:t>
            </a:r>
            <a:endParaRPr lang="pl-PL" sz="12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1400" dirty="0"/>
              <a:t>Małżeństwo, Rodzina, Edukacja, Dziennikarze, Korporacje, Regulacje, Polityka</a:t>
            </a:r>
          </a:p>
          <a:p>
            <a:pPr algn="ctr" fontAlgn="base"/>
            <a:endParaRPr lang="pl-PL" b="1" dirty="0"/>
          </a:p>
          <a:p>
            <a:pPr fontAlgn="base"/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25A962-E64B-634F-AAA1-81FD9CB08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0514" y="-786137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826" y="593107"/>
            <a:ext cx="4998537" cy="42386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F25A962-E64B-634F-AAA1-81FD9CB08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 txBox="1">
            <a:spLocks/>
          </p:cNvSpPr>
          <p:nvPr/>
        </p:nvSpPr>
        <p:spPr>
          <a:xfrm>
            <a:off x="3026466" y="5077166"/>
            <a:ext cx="7106478" cy="90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 sz="2000" kern="1200">
                <a:solidFill>
                  <a:srgbClr val="0A125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l-PL" i="1" dirty="0"/>
              <a:t>„Wykazali znaczenie instytucji społecznych dla dobrobytu kraju. Społeczeństwa ze słabym państwem prawa i instytucjami nie generują wzrostu ani pozytywnych zmian. Badania laureatów pomagają nam zrozumieć, dlaczego tak się dzieje.”</a:t>
            </a:r>
            <a:endParaRPr lang="pl-PL" b="1" i="1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 txBox="1">
            <a:spLocks/>
          </p:cNvSpPr>
          <p:nvPr/>
        </p:nvSpPr>
        <p:spPr>
          <a:xfrm>
            <a:off x="7300973" y="3336592"/>
            <a:ext cx="3657601" cy="268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 sz="2000" kern="1200">
                <a:solidFill>
                  <a:srgbClr val="0A125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endParaRPr lang="pl-PL" sz="1100" dirty="0"/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 txBox="1">
            <a:spLocks/>
          </p:cNvSpPr>
          <p:nvPr/>
        </p:nvSpPr>
        <p:spPr>
          <a:xfrm>
            <a:off x="3130826" y="3173052"/>
            <a:ext cx="3619032" cy="2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 sz="2000" kern="1200">
                <a:solidFill>
                  <a:srgbClr val="0A125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pl-PL" sz="1100" b="1" dirty="0"/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 txBox="1">
            <a:spLocks/>
          </p:cNvSpPr>
          <p:nvPr/>
        </p:nvSpPr>
        <p:spPr>
          <a:xfrm>
            <a:off x="7300975" y="1789920"/>
            <a:ext cx="3657600" cy="3540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 sz="2000" kern="1200">
                <a:solidFill>
                  <a:srgbClr val="0A125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pl-PL" sz="13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A41B63AA-81A5-B44C-8B04-D3A6437B1244}"/>
              </a:ext>
            </a:extLst>
          </p:cNvPr>
          <p:cNvSpPr txBox="1">
            <a:spLocks/>
          </p:cNvSpPr>
          <p:nvPr/>
        </p:nvSpPr>
        <p:spPr>
          <a:xfrm>
            <a:off x="8497956" y="1375378"/>
            <a:ext cx="2543735" cy="3246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 sz="2000" kern="1200">
                <a:solidFill>
                  <a:srgbClr val="0A125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l-PL" dirty="0"/>
              <a:t>Nagroda trafiła do:</a:t>
            </a:r>
          </a:p>
          <a:p>
            <a:pPr marL="114300" indent="-114300" fontAlgn="base">
              <a:buFont typeface="Arial" panose="020B0604020202020204" pitchFamily="34" charset="0"/>
              <a:buChar char="•"/>
            </a:pPr>
            <a:r>
              <a:rPr lang="pl-PL" dirty="0" err="1"/>
              <a:t>Darona</a:t>
            </a:r>
            <a:r>
              <a:rPr lang="pl-PL" dirty="0"/>
              <a:t> </a:t>
            </a:r>
            <a:r>
              <a:rPr lang="pl-PL" dirty="0" err="1"/>
              <a:t>Acemoglu</a:t>
            </a:r>
            <a:r>
              <a:rPr lang="pl-PL" dirty="0"/>
              <a:t> z Massachusetts </a:t>
            </a:r>
            <a:r>
              <a:rPr lang="pl-PL" dirty="0" err="1"/>
              <a:t>Institute</a:t>
            </a:r>
            <a:r>
              <a:rPr lang="pl-PL" dirty="0"/>
              <a:t> of Technology</a:t>
            </a:r>
          </a:p>
          <a:p>
            <a:pPr marL="114300" indent="-114300" fontAlgn="base">
              <a:buFont typeface="Arial" panose="020B0604020202020204" pitchFamily="34" charset="0"/>
              <a:buChar char="•"/>
            </a:pPr>
            <a:r>
              <a:rPr lang="pl-PL" dirty="0"/>
              <a:t>Simona Johnsona z Massachusetts </a:t>
            </a:r>
            <a:r>
              <a:rPr lang="pl-PL" dirty="0" err="1"/>
              <a:t>Institute</a:t>
            </a:r>
            <a:r>
              <a:rPr lang="pl-PL" dirty="0"/>
              <a:t> of Technology</a:t>
            </a:r>
          </a:p>
          <a:p>
            <a:pPr marL="114300" indent="-114300" fontAlgn="base">
              <a:buFont typeface="Arial" panose="020B0604020202020204" pitchFamily="34" charset="0"/>
              <a:buChar char="•"/>
            </a:pPr>
            <a:r>
              <a:rPr lang="pl-PL" dirty="0"/>
              <a:t>Jamesa A. Robinsona z Uniwersytetu w Chicago</a:t>
            </a:r>
            <a:endParaRPr lang="pl-PL" b="1" dirty="0"/>
          </a:p>
          <a:p>
            <a:pPr fontAlgn="base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85594928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ACC46B16-D0C2-3A40-ADED-D78D6FAD5EF7}" vid="{107E2694-8E82-C241-ABE1-F88658238E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DashVTI</Template>
  <TotalTime>1311</TotalTime>
  <Words>2856</Words>
  <Application>Microsoft Office PowerPoint</Application>
  <PresentationFormat>Panoramiczny</PresentationFormat>
  <Paragraphs>132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Bree Serif</vt:lpstr>
      <vt:lpstr>Grandview Display</vt:lpstr>
      <vt:lpstr>Raleway</vt:lpstr>
      <vt:lpstr>Raleway Light</vt:lpstr>
      <vt:lpstr>Wingdings</vt:lpstr>
      <vt:lpstr>DashVTI</vt:lpstr>
      <vt:lpstr>Prezentacja programu PowerPoint</vt:lpstr>
      <vt:lpstr>Alfred Nobel</vt:lpstr>
      <vt:lpstr>Nagroda Nobla</vt:lpstr>
      <vt:lpstr>Pięć czy sześć Nagród Nobla?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 Nobel</dc:title>
  <dc:creator>Jakub Zygmunt</dc:creator>
  <cp:lastModifiedBy>CWiD</cp:lastModifiedBy>
  <cp:revision>213</cp:revision>
  <dcterms:created xsi:type="dcterms:W3CDTF">2021-09-16T12:02:38Z</dcterms:created>
  <dcterms:modified xsi:type="dcterms:W3CDTF">2024-10-15T07:20:56Z</dcterms:modified>
</cp:coreProperties>
</file>