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9" r:id="rId1"/>
  </p:sldMasterIdLst>
  <p:sldIdLst>
    <p:sldId id="265" r:id="rId2"/>
    <p:sldId id="266" r:id="rId3"/>
    <p:sldId id="267" r:id="rId4"/>
    <p:sldId id="268" r:id="rId5"/>
    <p:sldId id="260" r:id="rId6"/>
    <p:sldId id="261" r:id="rId7"/>
    <p:sldId id="262" r:id="rId8"/>
    <p:sldId id="282" r:id="rId9"/>
    <p:sldId id="283" r:id="rId10"/>
    <p:sldId id="289" r:id="rId11"/>
    <p:sldId id="284" r:id="rId12"/>
    <p:sldId id="285" r:id="rId13"/>
    <p:sldId id="276" r:id="rId14"/>
    <p:sldId id="287" r:id="rId15"/>
    <p:sldId id="286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51"/>
    <a:srgbClr val="FF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61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10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s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01E7CE9-AFD0-1749-A901-C3F133799C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2983" y="2207759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4B393AA-82B0-6C45-A9F8-0B1B65A55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5288" y="735165"/>
            <a:ext cx="1805956" cy="1412327"/>
          </a:xfrm>
          <a:prstGeom prst="rect">
            <a:avLst/>
          </a:prstGeom>
        </p:spPr>
      </p:pic>
      <p:sp>
        <p:nvSpPr>
          <p:cNvPr id="22" name="Tytuł 21">
            <a:extLst>
              <a:ext uri="{FF2B5EF4-FFF2-40B4-BE49-F238E27FC236}">
                <a16:creationId xmlns:a16="http://schemas.microsoft.com/office/drawing/2014/main" id="{5FE8E067-3F25-3946-9024-D0A10964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7925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ojow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BA602407-F8F5-1B4A-96C4-9E4B28342580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D7831B9-D57B-4441-8A3C-6E6972139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28F4303-8A00-3F4A-A677-45E7586033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2AE6A77-1949-7248-BF72-9334A9DF0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401753">
            <a:off x="-713915" y="3590518"/>
            <a:ext cx="3467699" cy="390913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3D1956E-3AFF-B041-A291-5E02B547C25B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Pokojowa</a:t>
            </a:r>
            <a:r>
              <a:rPr lang="en-US" dirty="0"/>
              <a:t> </a:t>
            </a:r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3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ojowa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06857F-BB79-A940-B026-2ED50971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AE83131B-C236-814F-A6AC-C7F202D6762B}"/>
              </a:ext>
            </a:extLst>
          </p:cNvPr>
          <p:cNvCxnSpPr>
            <a:cxnSpLocks/>
          </p:cNvCxnSpPr>
          <p:nvPr userDrawn="1"/>
        </p:nvCxnSpPr>
        <p:spPr>
          <a:xfrm>
            <a:off x="774915" y="6363730"/>
            <a:ext cx="4482885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89834796-E792-E448-B299-3E8314DF4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40647">
            <a:off x="22333" y="5890857"/>
            <a:ext cx="954760" cy="101275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62D3065-CE2B-F14F-80EF-BD48F283F6A9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Pokojowa</a:t>
            </a:r>
            <a:r>
              <a:rPr lang="en-US" dirty="0"/>
              <a:t> </a:t>
            </a:r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4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uki ekonomiczne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9E106EAB-B1C6-3E4D-A3D0-8F449945BDDD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2904E9DD-4E8E-2144-AC8F-D1B1D9EE6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F2879AD-F5AF-3443-ABA2-050A238FAA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957C1C7-E801-8649-A2C7-B5FAEF408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6759" y="3305432"/>
            <a:ext cx="4115599" cy="4133313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D897ACD-3D1F-634B-9A51-B56C84EC632D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70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nauk</a:t>
            </a:r>
            <a:r>
              <a:rPr lang="en-US" dirty="0"/>
              <a:t> </a:t>
            </a:r>
            <a:r>
              <a:rPr lang="en-US" dirty="0" err="1"/>
              <a:t>ekonomicznych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5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uki ekonomiczne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3D5E086-7169-1740-AE3B-2E180B8B6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420" y="5805860"/>
            <a:ext cx="947459" cy="112170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DB5B56A-ACAA-AB40-8F22-F0124C3B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C778E-7281-CC4F-ACFF-6E1668786C24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545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nagroda nobla w dziedzinie nauk ekonomicznych</a:t>
            </a:r>
            <a:endParaRPr lang="en-US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2826E71-94B0-7147-B29D-D525CC177B37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 flipV="1">
            <a:off x="897039" y="6363730"/>
            <a:ext cx="4392511" cy="2982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1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standardowe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BF1199E-760F-7443-9689-A56AAA09E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5" y="602432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047794-EA7C-E749-A0A3-B06A95BFC4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5" y="1884770"/>
            <a:ext cx="4572132" cy="4058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2B5F13C-5EB1-024F-BA3F-65F7D5AACF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29518" y="1884770"/>
            <a:ext cx="4572132" cy="4058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66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2AAAA8E1-EB69-E345-8CB0-C4405F896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808" y="2776498"/>
            <a:ext cx="10363200" cy="1158024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pl-PL" dirty="0"/>
              <a:t>STRONA TYTUŁOWA 1</a:t>
            </a:r>
            <a:br>
              <a:rPr lang="pl-PL" dirty="0"/>
            </a:br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A94F4E7-F0DC-4B48-8052-9017BBFC2E12}"/>
              </a:ext>
            </a:extLst>
          </p:cNvPr>
          <p:cNvSpPr txBox="1">
            <a:spLocks/>
          </p:cNvSpPr>
          <p:nvPr userDrawn="1"/>
        </p:nvSpPr>
        <p:spPr>
          <a:xfrm>
            <a:off x="1055808" y="3973395"/>
            <a:ext cx="10363200" cy="5242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rgbClr val="0A1251"/>
                </a:solidFill>
                <a:latin typeface="Bree Serif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pl-PL" sz="1600" dirty="0">
                <a:latin typeface="Raleway" panose="020B0503030101060003" pitchFamily="34" charset="0"/>
              </a:rPr>
              <a:t>Podtytuł, jaki tylko chcesz. </a:t>
            </a:r>
          </a:p>
        </p:txBody>
      </p:sp>
    </p:spTree>
    <p:extLst>
      <p:ext uri="{BB962C8B-B14F-4D97-AF65-F5344CB8AC3E}">
        <p14:creationId xmlns:p14="http://schemas.microsoft.com/office/powerpoint/2010/main" val="22262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692D4612-455B-F34B-A87E-7980D391E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3892" y="668156"/>
            <a:ext cx="4184439" cy="3272392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B5ECA19C-0B4F-3C4C-BD0A-33C91046DC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8169" y="2905264"/>
            <a:ext cx="5463938" cy="2070567"/>
          </a:xfrm>
        </p:spPr>
        <p:txBody>
          <a:bodyPr>
            <a:normAutofit/>
          </a:bodyPr>
          <a:lstStyle>
            <a:lvl1pPr algn="l">
              <a:defRPr sz="6600"/>
            </a:lvl1pPr>
          </a:lstStyle>
          <a:p>
            <a:r>
              <a:rPr lang="pl-PL" dirty="0"/>
              <a:t>STRONA </a:t>
            </a:r>
            <a:br>
              <a:rPr lang="pl-PL" dirty="0"/>
            </a:br>
            <a:r>
              <a:rPr lang="pl-PL" dirty="0"/>
              <a:t>TYTUŁOWA 2</a:t>
            </a:r>
            <a:br>
              <a:rPr lang="pl-PL" dirty="0"/>
            </a:br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04E0FCA4-EFA0-0340-B04E-9C9530248504}"/>
              </a:ext>
            </a:extLst>
          </p:cNvPr>
          <p:cNvSpPr txBox="1">
            <a:spLocks/>
          </p:cNvSpPr>
          <p:nvPr userDrawn="1"/>
        </p:nvSpPr>
        <p:spPr>
          <a:xfrm>
            <a:off x="2007379" y="5140555"/>
            <a:ext cx="4720524" cy="1929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rgbClr val="0A1251"/>
                </a:solidFill>
                <a:latin typeface="Bree Serif" panose="02000503040000020004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latin typeface="Raleway" panose="020B0503030101060003" pitchFamily="34" charset="0"/>
              </a:rPr>
              <a:t>Podtytuł, jaki tylko chcesz. </a:t>
            </a:r>
          </a:p>
        </p:txBody>
      </p:sp>
    </p:spTree>
    <p:extLst>
      <p:ext uri="{BB962C8B-B14F-4D97-AF65-F5344CB8AC3E}">
        <p14:creationId xmlns:p14="http://schemas.microsoft.com/office/powerpoint/2010/main" val="2290804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56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partnerzy wydarzen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3E3533A-800F-A747-A325-C24112C4E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7552" y="1678577"/>
            <a:ext cx="4036896" cy="162915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33ED8B9-4933-C543-8BE1-58D755592AFC}"/>
              </a:ext>
            </a:extLst>
          </p:cNvPr>
          <p:cNvSpPr/>
          <p:nvPr userDrawn="1"/>
        </p:nvSpPr>
        <p:spPr>
          <a:xfrm>
            <a:off x="4960913" y="4010052"/>
            <a:ext cx="2270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0" i="0" dirty="0">
                <a:solidFill>
                  <a:srgbClr val="0A1251"/>
                </a:solidFill>
                <a:latin typeface="Raleway Light" panose="020B0403030101060003" pitchFamily="34" charset="0"/>
              </a:rPr>
              <a:t>Partnerzy wydarzenia: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6231F67-FD7F-A74B-9679-BF77757AFEE3}"/>
              </a:ext>
            </a:extLst>
          </p:cNvPr>
          <p:cNvSpPr/>
          <p:nvPr userDrawn="1"/>
        </p:nvSpPr>
        <p:spPr>
          <a:xfrm>
            <a:off x="10199649" y="5813502"/>
            <a:ext cx="183623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460C51A-B14B-4E4A-9162-EEAFA8DD2F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9137" y="4751059"/>
            <a:ext cx="569997" cy="5699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801B014-FCDC-0C44-98E4-2A92E19E35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18832" y="4765929"/>
            <a:ext cx="1378356" cy="5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18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ŁKIEM 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BCC43C-DCE2-1A4B-A4BF-A92E463CE237}"/>
              </a:ext>
            </a:extLst>
          </p:cNvPr>
          <p:cNvSpPr/>
          <p:nvPr userDrawn="1"/>
        </p:nvSpPr>
        <p:spPr>
          <a:xfrm>
            <a:off x="10199649" y="5813502"/>
            <a:ext cx="183623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02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ycyna lub fizjologi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4AAFADF-A2F2-7B4F-BA00-7C2A367C3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9610" y="3188361"/>
            <a:ext cx="3324056" cy="464102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01E7CE9-AFD0-1749-A901-C3F133799C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325FBE9-E671-AB4B-9D39-5E80F3852FAB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5175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medycyny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fizjologii</a:t>
            </a:r>
            <a:endParaRPr lang="en-US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98978B89-5FA8-814F-BC8D-60C67A2ADD67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301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CF8EA5-0B35-F645-BB87-0AC9DB54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0825BA-60B7-E146-BA5F-E3B209FE0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7FEE11-DA36-304A-88FB-989AC3BA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E0E-6B08-8F40-B986-D44BF828DA44}" type="datetimeFigureOut">
              <a:rPr lang="pl-PL" smtClean="0"/>
              <a:pPr/>
              <a:t>10.10.2024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53635A-306F-2E4D-8699-28B9848C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295520-C1C2-D242-AADA-62F2372A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4EF3-CD28-1040-A15E-1E8DA058B1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900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Obraz 10" descr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203" y="5894208"/>
            <a:ext cx="1901827" cy="74264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7719" y="2014472"/>
            <a:ext cx="10363201" cy="30884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5022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ycyna lub fizjologia -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325FBE9-E671-AB4B-9D39-5E80F3852FAB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5175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medycyny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fizjologii</a:t>
            </a:r>
            <a:endParaRPr lang="en-US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98978B89-5FA8-814F-BC8D-60C67A2ADD67}"/>
              </a:ext>
            </a:extLst>
          </p:cNvPr>
          <p:cNvCxnSpPr>
            <a:cxnSpLocks/>
          </p:cNvCxnSpPr>
          <p:nvPr userDrawn="1"/>
        </p:nvCxnSpPr>
        <p:spPr>
          <a:xfrm>
            <a:off x="822960" y="6363730"/>
            <a:ext cx="4434840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>
            <a:extLst>
              <a:ext uri="{FF2B5EF4-FFF2-40B4-BE49-F238E27FC236}">
                <a16:creationId xmlns:a16="http://schemas.microsoft.com/office/drawing/2014/main" id="{05D29E5F-C470-6E4C-A48B-7C9F0108F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620" y="5868871"/>
            <a:ext cx="919705" cy="859984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F2B4C95F-BB1F-884E-A0C8-283FAAD8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0060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zyk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408F42A0-EA02-9042-BCC8-1C9FF4FD7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872" y="3895927"/>
            <a:ext cx="3242318" cy="3874851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EBBFC04D-9748-6148-A34B-F63A40A27150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2E11359-AD09-6942-96BF-FDE1D5055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5AFFD94-C246-C448-9CB4-2A650179DF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69BFE85-55E6-C843-B626-B33141C113BA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fizyki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zyka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6BF80C3-B502-0B41-B84E-7F3D647E2966}"/>
              </a:ext>
            </a:extLst>
          </p:cNvPr>
          <p:cNvCxnSpPr>
            <a:cxnSpLocks/>
          </p:cNvCxnSpPr>
          <p:nvPr userDrawn="1"/>
        </p:nvCxnSpPr>
        <p:spPr>
          <a:xfrm>
            <a:off x="944877" y="6363730"/>
            <a:ext cx="4312923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78F04B33-954A-AE40-B5CA-60376EA2C1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17159">
            <a:off x="190757" y="5939289"/>
            <a:ext cx="754120" cy="771577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C177B77E-5A1B-A046-8691-A77838D6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1F5E57-0789-A349-B812-C2F73BE17994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fizyki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mi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A24787C-374B-E840-891C-1BD5782475B2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48EBB82-64A9-2C45-A9B9-136A44632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43485B-456E-904A-9F91-E3E67F64F7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D8E4F4C-6B9E-604F-AE17-6FB33EDA4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98753">
            <a:off x="-661849" y="3910570"/>
            <a:ext cx="3865859" cy="344235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7417159-5D9E-3242-BBC2-F7F837FEC3AC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chemii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3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mia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153BC-06A4-0642-981B-21989ACA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74CC4-2CC7-3845-BF93-4F100F958A26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chemii</a:t>
            </a:r>
            <a:endParaRPr lang="en-US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2CE68E4-8D84-3640-B05F-3FE3F8317B3A}"/>
              </a:ext>
            </a:extLst>
          </p:cNvPr>
          <p:cNvCxnSpPr>
            <a:cxnSpLocks/>
          </p:cNvCxnSpPr>
          <p:nvPr userDrawn="1"/>
        </p:nvCxnSpPr>
        <p:spPr>
          <a:xfrm>
            <a:off x="944877" y="6363730"/>
            <a:ext cx="4312923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3817F2FC-9438-7B40-91F9-4A6DF23B6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1374" y="6185877"/>
            <a:ext cx="1180937" cy="8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A7C87BA-1481-294A-8933-429C1A46DECB}"/>
              </a:ext>
            </a:extLst>
          </p:cNvPr>
          <p:cNvCxnSpPr/>
          <p:nvPr userDrawn="1"/>
        </p:nvCxnSpPr>
        <p:spPr>
          <a:xfrm>
            <a:off x="3004446" y="6363730"/>
            <a:ext cx="2253354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B719DF9-E11D-FA45-A32C-59D83EF5C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732134"/>
            <a:ext cx="7791417" cy="103181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B2E7EF3-D48E-4D4F-960A-872764A78A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58164" y="2014472"/>
            <a:ext cx="7862755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0A125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</a:t>
            </a: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4698B56-0CAA-B941-BE36-395C526A2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256560">
            <a:off x="-412554" y="3706280"/>
            <a:ext cx="3164582" cy="410485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A75D787-C7FB-0F43-8C61-1122C7F06F5C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literatury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7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19259-ABFA-5B4E-B70B-AFA14A57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4BE44D8-4F06-FE4A-AB9A-EF7F39972D18}"/>
              </a:ext>
            </a:extLst>
          </p:cNvPr>
          <p:cNvCxnSpPr>
            <a:cxnSpLocks/>
          </p:cNvCxnSpPr>
          <p:nvPr userDrawn="1"/>
        </p:nvCxnSpPr>
        <p:spPr>
          <a:xfrm>
            <a:off x="944877" y="6363730"/>
            <a:ext cx="4312923" cy="0"/>
          </a:xfrm>
          <a:prstGeom prst="line">
            <a:avLst/>
          </a:prstGeom>
          <a:ln>
            <a:solidFill>
              <a:srgbClr val="0A12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D9B770A8-7D0B-1949-B57A-BBFCFD22E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73224">
            <a:off x="-56216" y="6002898"/>
            <a:ext cx="1105744" cy="122593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6F58F2-59C9-2142-8895-C1720E99F842}"/>
              </a:ext>
            </a:extLst>
          </p:cNvPr>
          <p:cNvSpPr txBox="1">
            <a:spLocks/>
          </p:cNvSpPr>
          <p:nvPr userDrawn="1"/>
        </p:nvSpPr>
        <p:spPr>
          <a:xfrm>
            <a:off x="2948840" y="636373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Nagroda</a:t>
            </a:r>
            <a:r>
              <a:rPr lang="en-US" dirty="0"/>
              <a:t> </a:t>
            </a:r>
            <a:r>
              <a:rPr lang="en-US" dirty="0" err="1"/>
              <a:t>nobla</a:t>
            </a:r>
            <a:r>
              <a:rPr lang="en-US" dirty="0"/>
              <a:t> w </a:t>
            </a:r>
            <a:r>
              <a:rPr lang="en-US" dirty="0" err="1"/>
              <a:t>dziedzinie</a:t>
            </a:r>
            <a:r>
              <a:rPr lang="en-US" dirty="0"/>
              <a:t> </a:t>
            </a:r>
            <a:r>
              <a:rPr lang="en-US" dirty="0" err="1"/>
              <a:t>literatury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6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50165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20" y="2014472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Tekst</a:t>
            </a:r>
            <a:r>
              <a:rPr lang="en-US" dirty="0">
                <a:latin typeface="Raleway" panose="020B0503030101060003" pitchFamily="34" charset="0"/>
              </a:rPr>
              <a:t> </a:t>
            </a:r>
            <a:r>
              <a:rPr lang="en-US" dirty="0" err="1">
                <a:latin typeface="Raleway" panose="020B0503030101060003" pitchFamily="34" charset="0"/>
              </a:rPr>
              <a:t>zastępczy</a:t>
            </a:r>
            <a:r>
              <a:rPr lang="en-US" dirty="0">
                <a:latin typeface="Raleway" panose="020B05030301010600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921258-ECB2-4F49-AC4C-1CDA46461486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110204" y="5894208"/>
            <a:ext cx="1901826" cy="7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90" r:id="rId2"/>
    <p:sldLayoutId id="2147483984" r:id="rId3"/>
    <p:sldLayoutId id="2147483977" r:id="rId4"/>
    <p:sldLayoutId id="2147483985" r:id="rId5"/>
    <p:sldLayoutId id="2147483978" r:id="rId6"/>
    <p:sldLayoutId id="2147483986" r:id="rId7"/>
    <p:sldLayoutId id="2147483983" r:id="rId8"/>
    <p:sldLayoutId id="2147483987" r:id="rId9"/>
    <p:sldLayoutId id="2147483982" r:id="rId10"/>
    <p:sldLayoutId id="2147483988" r:id="rId11"/>
    <p:sldLayoutId id="2147483981" r:id="rId12"/>
    <p:sldLayoutId id="2147483989" r:id="rId13"/>
    <p:sldLayoutId id="2147483980" r:id="rId14"/>
    <p:sldLayoutId id="2147483972" r:id="rId15"/>
    <p:sldLayoutId id="2147483973" r:id="rId16"/>
    <p:sldLayoutId id="2147483991" r:id="rId17"/>
    <p:sldLayoutId id="2147483992" r:id="rId18"/>
    <p:sldLayoutId id="2147483993" r:id="rId19"/>
    <p:sldLayoutId id="2147483994" r:id="rId20"/>
    <p:sldLayoutId id="2147483995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rgbClr val="0A1251"/>
          </a:solidFill>
          <a:latin typeface="Bree Serif" panose="02000503040000020004" pitchFamily="2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Pct val="87000"/>
        <a:buFont typeface="Arial" panose="020B0604020202020204" pitchFamily="34" charset="0"/>
        <a:buNone/>
        <a:tabLst/>
        <a:defRPr sz="2000" kern="1200">
          <a:solidFill>
            <a:srgbClr val="0A1251"/>
          </a:solidFill>
          <a:latin typeface="Raleway" panose="020B0503030101060003" pitchFamily="34" charset="0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364B1E0-489A-F54D-AA85-9149F023B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618" y="2903812"/>
            <a:ext cx="4546075" cy="18059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8BC8435-DDDB-8F4C-9E44-D9B3A5220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531" y="689036"/>
            <a:ext cx="3328902" cy="260332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C7ABE29-12A3-4E41-A34B-74B7AAC18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50387">
            <a:off x="-2693993" y="1577373"/>
            <a:ext cx="5651500" cy="58039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BD834D6-424B-CF4D-9AD3-3C41948B524B}"/>
              </a:ext>
            </a:extLst>
          </p:cNvPr>
          <p:cNvSpPr txBox="1"/>
          <p:nvPr/>
        </p:nvSpPr>
        <p:spPr>
          <a:xfrm>
            <a:off x="3673166" y="4987401"/>
            <a:ext cx="588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2800"/>
                </a:solidFill>
                <a:latin typeface="Raleway" panose="020B0503030101060003" pitchFamily="34" charset="0"/>
              </a:rPr>
              <a:t>Nagroda Nobla w dziedzinie chemii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BBC58A-0EDD-6243-B38B-1F1498C2F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00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4423" y="89854"/>
            <a:ext cx="11543639" cy="1245966"/>
          </a:xfrm>
        </p:spPr>
        <p:txBody>
          <a:bodyPr>
            <a:normAutofit fontScale="90000"/>
          </a:bodyPr>
          <a:lstStyle/>
          <a:p>
            <a:r>
              <a:rPr lang="pl-PL" dirty="0"/>
              <a:t>Białka projektowane dzięki programowi </a:t>
            </a:r>
            <a:r>
              <a:rPr lang="pl-PL" dirty="0" err="1"/>
              <a:t>Rosetta</a:t>
            </a:r>
            <a:r>
              <a:rPr lang="pl-PL" dirty="0"/>
              <a:t> opracowanemu przez Davida Bakera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453" t="20748" r="13112" b="6419"/>
          <a:stretch>
            <a:fillRect/>
          </a:stretch>
        </p:blipFill>
        <p:spPr bwMode="auto">
          <a:xfrm>
            <a:off x="2975763" y="1335820"/>
            <a:ext cx="6739075" cy="43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885910" y="4767565"/>
            <a:ext cx="31713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A1251"/>
                </a:solidFill>
                <a:latin typeface="Raleway" panose="020B0503030101060003" pitchFamily="34" charset="0"/>
              </a:rPr>
              <a:t>2016 rok</a:t>
            </a:r>
          </a:p>
          <a:p>
            <a:pPr algn="ctr"/>
            <a:r>
              <a:rPr lang="pl-PL" dirty="0">
                <a:solidFill>
                  <a:srgbClr val="0A1251"/>
                </a:solidFill>
                <a:latin typeface="Raleway" panose="020B0503030101060003" pitchFamily="34" charset="0"/>
              </a:rPr>
              <a:t>nowe </a:t>
            </a:r>
            <a:r>
              <a:rPr lang="pl-PL" dirty="0" err="1">
                <a:solidFill>
                  <a:srgbClr val="0A1251"/>
                </a:solidFill>
                <a:latin typeface="Raleway" panose="020B0503030101060003" pitchFamily="34" charset="0"/>
              </a:rPr>
              <a:t>nanomateriały</a:t>
            </a:r>
            <a:r>
              <a:rPr lang="pl-PL" dirty="0">
                <a:solidFill>
                  <a:srgbClr val="0A1251"/>
                </a:solidFill>
                <a:latin typeface="Raleway" panose="020B0503030101060003" pitchFamily="34" charset="0"/>
              </a:rPr>
              <a:t> złożone nawet ze 120 białek łączących się spontanicznie</a:t>
            </a:r>
          </a:p>
        </p:txBody>
      </p:sp>
      <p:sp>
        <p:nvSpPr>
          <p:cNvPr id="8" name="Prostokąt 7"/>
          <p:cNvSpPr/>
          <p:nvPr/>
        </p:nvSpPr>
        <p:spPr>
          <a:xfrm>
            <a:off x="6057239" y="2813148"/>
            <a:ext cx="3520176" cy="796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339837" y="3504319"/>
            <a:ext cx="3171329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l-PL" b="1" dirty="0">
              <a:solidFill>
                <a:srgbClr val="0A1251"/>
              </a:solidFill>
              <a:latin typeface="Raleway" panose="020B0503030101060003" pitchFamily="34" charset="0"/>
            </a:endParaRPr>
          </a:p>
          <a:p>
            <a:pPr algn="ctr"/>
            <a:endParaRPr lang="pl-PL" b="1" dirty="0">
              <a:solidFill>
                <a:srgbClr val="0A1251"/>
              </a:solidFill>
              <a:latin typeface="Raleway" panose="020B0503030101060003" pitchFamily="34" charset="0"/>
            </a:endParaRPr>
          </a:p>
          <a:p>
            <a:pPr algn="ctr"/>
            <a:r>
              <a:rPr lang="pl-PL" b="1" dirty="0">
                <a:solidFill>
                  <a:srgbClr val="0A1251"/>
                </a:solidFill>
                <a:latin typeface="Raleway" panose="020B0503030101060003" pitchFamily="34" charset="0"/>
              </a:rPr>
              <a:t>2022 rok</a:t>
            </a:r>
          </a:p>
          <a:p>
            <a:pPr algn="ctr"/>
            <a:r>
              <a:rPr lang="pl-PL" dirty="0">
                <a:solidFill>
                  <a:srgbClr val="0A1251"/>
                </a:solidFill>
                <a:latin typeface="Raleway" panose="020B0503030101060003" pitchFamily="34" charset="0"/>
              </a:rPr>
              <a:t>białka zachowujące się jak cząsteczkowy rotor</a:t>
            </a:r>
          </a:p>
          <a:p>
            <a:pPr algn="ctr"/>
            <a:endParaRPr lang="pl-PL" dirty="0">
              <a:solidFill>
                <a:srgbClr val="0A1251"/>
              </a:solidFill>
              <a:latin typeface="Raleway" panose="020B0503030101060003" pitchFamily="34" charset="0"/>
            </a:endParaRPr>
          </a:p>
          <a:p>
            <a:pPr algn="ctr"/>
            <a:endParaRPr lang="pl-PL" dirty="0">
              <a:solidFill>
                <a:srgbClr val="0A1251"/>
              </a:solidFill>
              <a:latin typeface="Raleway" panose="020B0503030101060003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981479" y="5092539"/>
            <a:ext cx="1465859" cy="443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7488754" y="1335819"/>
            <a:ext cx="311934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A1251"/>
                </a:solidFill>
                <a:latin typeface="Raleway" panose="020B0503030101060003" pitchFamily="34" charset="0"/>
              </a:rPr>
              <a:t>2017 rok</a:t>
            </a:r>
          </a:p>
          <a:p>
            <a:pPr algn="ctr"/>
            <a:r>
              <a:rPr lang="pl-PL" dirty="0">
                <a:solidFill>
                  <a:srgbClr val="0A1251"/>
                </a:solidFill>
                <a:latin typeface="Raleway" panose="020B0503030101060003" pitchFamily="34" charset="0"/>
              </a:rPr>
              <a:t>białka łączące się z cząsteczką </a:t>
            </a:r>
            <a:r>
              <a:rPr lang="pl-PL" dirty="0" err="1">
                <a:solidFill>
                  <a:srgbClr val="0A1251"/>
                </a:solidFill>
                <a:latin typeface="Raleway" panose="020B0503030101060003" pitchFamily="34" charset="0"/>
              </a:rPr>
              <a:t>opioidu</a:t>
            </a:r>
            <a:r>
              <a:rPr lang="pl-PL" dirty="0">
                <a:solidFill>
                  <a:srgbClr val="0A1251"/>
                </a:solidFill>
                <a:latin typeface="Raleway" panose="020B0503030101060003" pitchFamily="34" charset="0"/>
              </a:rPr>
              <a:t> o nazwie </a:t>
            </a:r>
            <a:r>
              <a:rPr lang="pl-PL" dirty="0" err="1">
                <a:solidFill>
                  <a:srgbClr val="0A1251"/>
                </a:solidFill>
                <a:latin typeface="Raleway" panose="020B0503030101060003" pitchFamily="34" charset="0"/>
              </a:rPr>
              <a:t>fenantyl</a:t>
            </a:r>
            <a:r>
              <a:rPr lang="pl-PL" dirty="0">
                <a:solidFill>
                  <a:srgbClr val="0A1251"/>
                </a:solidFill>
                <a:latin typeface="Raleway" panose="020B0503030101060003" pitchFamily="34" charset="0"/>
              </a:rPr>
              <a:t> (różowy fragment), pozwalające wykrywać go</a:t>
            </a:r>
          </a:p>
          <a:p>
            <a:pPr algn="ctr"/>
            <a:r>
              <a:rPr lang="pl-PL" dirty="0">
                <a:solidFill>
                  <a:srgbClr val="0A1251"/>
                </a:solidFill>
                <a:latin typeface="Raleway" panose="020B0503030101060003" pitchFamily="34" charset="0"/>
              </a:rPr>
              <a:t>w środowisku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467E1F-3536-7F4F-B977-E4F0FEED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5" y="749073"/>
            <a:ext cx="7862755" cy="5417551"/>
          </a:xfrm>
        </p:spPr>
        <p:txBody>
          <a:bodyPr>
            <a:noAutofit/>
          </a:bodyPr>
          <a:lstStyle/>
          <a:p>
            <a:r>
              <a:rPr lang="pl-PL" b="1" dirty="0"/>
              <a:t>Dlaczego przewidywanie struktury białek jest takie trudne?</a:t>
            </a:r>
            <a:br>
              <a:rPr lang="pl-PL" b="1" dirty="0"/>
            </a:br>
            <a:endParaRPr lang="pl-PL" b="1" dirty="0"/>
          </a:p>
          <a:p>
            <a:pPr algn="just"/>
            <a:r>
              <a:rPr lang="pl-PL" dirty="0"/>
              <a:t>Białka są naturalnymi polimerami złożonymi z aminokwasów. Oprócz kolejności aminokwasów w łańcuchu (struktura I-rzędowa) białka różnią się od siebie również ułożeniem fragmentów łańcucha w przestrzeni (struktura II-rzędowa i III-rzędowa). Fragmenty łańcucha mogą się względem siebie obracać, tworząc tzw. izomery konformacyjne. Daje to </a:t>
            </a:r>
            <a:r>
              <a:rPr lang="pl-PL" b="1" dirty="0"/>
              <a:t>ogromną</a:t>
            </a:r>
            <a:r>
              <a:rPr lang="pl-PL" dirty="0"/>
              <a:t> liczbę możliwych struktur.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Do tej pory, aby ustalić strukturę białka, należało je wyizolować, oczyścić i zbadać w laboratorium. Teraz nie trzeba takiego białka nawet dotykać.</a:t>
            </a:r>
          </a:p>
          <a:p>
            <a:pPr algn="just"/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47500" t="33039" r="16188" b="24855"/>
          <a:stretch>
            <a:fillRect/>
          </a:stretch>
        </p:blipFill>
        <p:spPr bwMode="auto">
          <a:xfrm>
            <a:off x="89854" y="1316102"/>
            <a:ext cx="2776020" cy="214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553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71" t="28841" r="52337" b="23213"/>
          <a:stretch>
            <a:fillRect/>
          </a:stretch>
        </p:blipFill>
        <p:spPr bwMode="auto">
          <a:xfrm>
            <a:off x="205219" y="1035967"/>
            <a:ext cx="2997993" cy="29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467E1F-3536-7F4F-B977-E4F0FEED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5" y="749073"/>
            <a:ext cx="7862755" cy="5417551"/>
          </a:xfrm>
        </p:spPr>
        <p:txBody>
          <a:bodyPr>
            <a:noAutofit/>
          </a:bodyPr>
          <a:lstStyle/>
          <a:p>
            <a:r>
              <a:rPr lang="pl-PL" b="1" dirty="0"/>
              <a:t>	Korzyści dla społeczeństwa</a:t>
            </a:r>
            <a:br>
              <a:rPr lang="pl-PL" b="1" dirty="0"/>
            </a:br>
            <a:endParaRPr lang="pl-PL" b="1" dirty="0"/>
          </a:p>
          <a:p>
            <a:pPr marL="457200" indent="-457200" algn="just"/>
            <a:r>
              <a:rPr lang="pl-PL" dirty="0"/>
              <a:t>	Białka są kluczowym elementem życia, w tym człowieka. Budują tkanki – nie tylko mięśnie, ale i skórę, włosy, paznokcie. Enzymy i hormony to również w dużej części białka.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Szybsze, tańsze i łatwiejsze badanie istniejących struktur pozwala na szybszy przyrost wiedzy o funkcjonowaniu organizmu, a więc i leczeniu chorób.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Projektowanie nowych struktur pozwala na syntezę białek o nowych funkcjach – już teraz projektuje się tym sposobem nowe leki, a w przyszłości może będziemy zdolni do „poprawy” białek działających wewnątrz organizmu.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3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86FA3F-C5CB-DFB6-C49A-6013BAF16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Zadanie 1. Praca na lekcji – burza mózgów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E4A5DF-3E72-F958-D16F-3E907742B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 podstawie dotychczasowej nauki biologii i chemii ustalcie: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 Jak zbudowane są białka?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 Jakie wyróżniamy struktury w budowie białek?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 Jakie funkcje pełnią białka w organizmie człowieka? Wymieńcie konkretne nazwy białek.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 Co jest dobrym źródłem białka w diecie?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86FA3F-C5CB-DFB6-C49A-6013BAF16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165" y="155960"/>
            <a:ext cx="7791417" cy="1031816"/>
          </a:xfrm>
        </p:spPr>
        <p:txBody>
          <a:bodyPr>
            <a:noAutofit/>
          </a:bodyPr>
          <a:lstStyle/>
          <a:p>
            <a:r>
              <a:rPr lang="pl-PL" sz="3200" dirty="0"/>
              <a:t>Zadanie 2. Praca w grupach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E4A5DF-3E72-F958-D16F-3E907742B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845688"/>
            <a:ext cx="7862755" cy="55498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dirty="0"/>
              <a:t>Poniższy rysunek przedstawia dwa spośród wielu możliwych oddziaływań między fragmentami aminokwasów w łańcuchu białkowym. Korzystając z tablic („Wybrane wzory i stałe fizykochemiczne…”), ustal, które aminokwasy i które ich fragmenty mogą być odpowiedzialne za takie oddziaływanie.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104" y="2562482"/>
            <a:ext cx="4877379" cy="37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 10"/>
          <p:cNvSpPr/>
          <p:nvPr/>
        </p:nvSpPr>
        <p:spPr>
          <a:xfrm>
            <a:off x="7662284" y="4007337"/>
            <a:ext cx="43517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A1251"/>
                </a:solidFill>
                <a:latin typeface="Raleway" panose="020B0503030101060003" pitchFamily="34" charset="0"/>
              </a:rPr>
              <a:t>Jakie jeszcze znasz oddziaływania odpowiadające za tworzenie się struktury III-rzędowej białek? Które aminokwasy mogą brać w nich udział?</a:t>
            </a:r>
          </a:p>
        </p:txBody>
      </p:sp>
    </p:spTree>
    <p:extLst>
      <p:ext uri="{BB962C8B-B14F-4D97-AF65-F5344CB8AC3E}">
        <p14:creationId xmlns:p14="http://schemas.microsoft.com/office/powerpoint/2010/main" val="5562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86FA3F-C5CB-DFB6-C49A-6013BAF16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Zadanie 3. Praca domowa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E4A5DF-3E72-F958-D16F-3E907742B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Korzystając z bezpłatnych źródeł dostępnych w Internecie (np. serwisu </a:t>
            </a:r>
            <a:r>
              <a:rPr lang="pl-PL" dirty="0" err="1"/>
              <a:t>YouTube</a:t>
            </a:r>
            <a:r>
              <a:rPr lang="pl-PL" dirty="0"/>
              <a:t>), znajdź i obejrzyj jedną lekcję na poziomie podstawowym dotyczącą uczenia maszynowego. Możesz poszukać w języku angielskim, jeżeli posługujesz się nim na tyle biegle, by zrozumieć film. Zanotuj tytuł i autora filmu i wypisz trzy fakty lub umiejętności, które nabyłeś / nabyłaś. Czy wstępny film zachęcił Cię do dalszego zgłębiania tego tematu?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1E467E1F-3536-7F4F-B977-E4F0FEED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470242"/>
            <a:ext cx="7862755" cy="570384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pl-PL" sz="1600" b="1" dirty="0"/>
              <a:t>Bibliografia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400" dirty="0"/>
              <a:t>[1] Polska Agencja Prasowa, dostęp z: https://www.pap.pl/aktualnosci/ekspertka-nobel-z-chemii-kolejny-przelom-wyjscie-poza-granice-ludzkiej-wyobrazni (9.10.2024 r.)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400" dirty="0"/>
              <a:t>[2] Oficjalna strona Komitetu Noblowskiego, dostęp z: https://www.nobelprize.org/prizes/chemistry/2024/press-release/ (9.10.2024 r.)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400" dirty="0"/>
              <a:t>[3] J. </a:t>
            </a:r>
            <a:r>
              <a:rPr lang="pl-PL" sz="1400" dirty="0" err="1"/>
              <a:t>Abramson</a:t>
            </a:r>
            <a:r>
              <a:rPr lang="pl-PL" sz="1400" dirty="0"/>
              <a:t>, J. Adler, J. </a:t>
            </a:r>
            <a:r>
              <a:rPr lang="pl-PL" sz="1400" dirty="0" err="1"/>
              <a:t>Dunger</a:t>
            </a:r>
            <a:r>
              <a:rPr lang="pl-PL" sz="1400" dirty="0"/>
              <a:t> et al., </a:t>
            </a:r>
            <a:r>
              <a:rPr lang="en-US" sz="1400" dirty="0"/>
              <a:t>Accurate structure prediction of </a:t>
            </a:r>
            <a:r>
              <a:rPr lang="en-US" sz="1400" dirty="0" err="1"/>
              <a:t>biomolecular</a:t>
            </a:r>
            <a:r>
              <a:rPr lang="en-US" sz="1400" dirty="0"/>
              <a:t> interactions with </a:t>
            </a:r>
            <a:r>
              <a:rPr lang="en-US" sz="1400" dirty="0" err="1"/>
              <a:t>AlphaFold</a:t>
            </a:r>
            <a:r>
              <a:rPr lang="en-US" sz="1400" dirty="0"/>
              <a:t> 3</a:t>
            </a:r>
            <a:r>
              <a:rPr lang="pl-PL" sz="1400" dirty="0"/>
              <a:t>, </a:t>
            </a:r>
            <a:r>
              <a:rPr lang="pl-PL" sz="1400" i="1" dirty="0" err="1"/>
              <a:t>Nature</a:t>
            </a:r>
            <a:r>
              <a:rPr lang="pl-PL" sz="1400" dirty="0"/>
              <a:t>, 2024, vol. 630.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4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600" b="1" dirty="0"/>
              <a:t>O Autorce</a:t>
            </a:r>
          </a:p>
          <a:p>
            <a:pPr fontAlgn="base">
              <a:spcBef>
                <a:spcPts val="600"/>
              </a:spcBef>
            </a:pPr>
            <a:r>
              <a:rPr lang="pl-PL" sz="1400" dirty="0"/>
              <a:t>Mgr Agata Jagielska jest doktorantką na Wydziale Chemii Uniwersytetu Warszawskiego oraz nauczycielką chemii w IX Liceum Ogólnokształcącym im. K. Hoffmanowej w Warszawie. Jej zainteresowania naukowe obejmują zastosowania biologiczne i kliniczne spektrometrii mas z</a:t>
            </a:r>
            <a:r>
              <a:rPr lang="pl-PL" sz="1400" dirty="0">
                <a:latin typeface="Century Gothic"/>
              </a:rPr>
              <a:t> </a:t>
            </a:r>
            <a:r>
              <a:rPr lang="pl-PL" sz="1400" dirty="0"/>
              <a:t>jonizacją w plazmie indukcyjnie sprzężonej, w szczególności po ablacji laserowej (LA-ICP-MS), jako metody umożliwiającej badanie rozmieszczenia pierwiastków w próbkach stałych. Jest współautorką publikacji naukowych w czasopismach o zasięgu międzynarodowym oraz rozdziału w książce „</a:t>
            </a:r>
            <a:r>
              <a:rPr lang="pl-PL" sz="1400" dirty="0" err="1"/>
              <a:t>Bioanalityka</a:t>
            </a:r>
            <a:r>
              <a:rPr lang="pl-PL" sz="1400" dirty="0"/>
              <a:t> w nauce i życiu” wydawnictwa PWN, przetłumaczonej również na język angielski ("</a:t>
            </a:r>
            <a:r>
              <a:rPr lang="pl-PL" sz="1400" dirty="0" err="1"/>
              <a:t>Handbook</a:t>
            </a:r>
            <a:r>
              <a:rPr lang="pl-PL" sz="1400" dirty="0"/>
              <a:t> of </a:t>
            </a:r>
            <a:r>
              <a:rPr lang="pl-PL" sz="1400" dirty="0" err="1"/>
              <a:t>Bioanalytics</a:t>
            </a:r>
            <a:r>
              <a:rPr lang="pl-PL" sz="1400" dirty="0"/>
              <a:t>", wyd. Springer).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1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5EE362-A001-434E-9B93-EE843347E33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877839" y="3429000"/>
            <a:ext cx="2436316" cy="1804561"/>
          </a:xfrm>
        </p:spPr>
        <p:txBody>
          <a:bodyPr>
            <a:normAutofit/>
          </a:bodyPr>
          <a:lstStyle/>
          <a:p>
            <a:pPr algn="ctr"/>
            <a:r>
              <a:rPr lang="pl-PL" sz="1600" dirty="0"/>
              <a:t>Partner wydarzenia: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89AEB7-AC60-4385-8EE5-20A8DF7B7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31" y="1339619"/>
            <a:ext cx="4682133" cy="131649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60BD6C6-9F01-44E5-922C-222818942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60" y="4071257"/>
            <a:ext cx="2008077" cy="82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70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85429-73F0-C34D-921A-82578C2E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1" y="1148012"/>
            <a:ext cx="3826261" cy="783220"/>
          </a:xfrm>
        </p:spPr>
        <p:txBody>
          <a:bodyPr>
            <a:normAutofit/>
          </a:bodyPr>
          <a:lstStyle/>
          <a:p>
            <a:r>
              <a:rPr lang="pl-PL" sz="3200" dirty="0"/>
              <a:t>Alfred Nobel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3F85D-5BE8-5D4D-BCE1-8B545C47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1" y="1887826"/>
            <a:ext cx="10494690" cy="4222408"/>
          </a:xfrm>
        </p:spPr>
        <p:txBody>
          <a:bodyPr>
            <a:normAutofit/>
          </a:bodyPr>
          <a:lstStyle/>
          <a:p>
            <a:r>
              <a:rPr lang="en-US" sz="1800" b="1" dirty="0"/>
              <a:t>21 X 1833 </a:t>
            </a:r>
            <a:r>
              <a:rPr lang="en-US" sz="1800" b="1" dirty="0" err="1"/>
              <a:t>Sztokholm</a:t>
            </a:r>
            <a:r>
              <a:rPr lang="en-US" sz="1800" b="1" dirty="0"/>
              <a:t> – 10 XII 1896 San Remo</a:t>
            </a:r>
            <a:r>
              <a:rPr lang="pl-PL" sz="1800" b="1" dirty="0"/>
              <a:t> </a:t>
            </a:r>
          </a:p>
          <a:p>
            <a:pPr algn="just"/>
            <a:r>
              <a:rPr lang="pl-PL" sz="1800" dirty="0"/>
              <a:t>Zajmował się wynalazkami o znaczeniu militarnym, takimi jak </a:t>
            </a:r>
            <a:r>
              <a:rPr lang="pl-PL" sz="1800" b="1" dirty="0"/>
              <a:t>dynamit i proch bezdymny</a:t>
            </a:r>
            <a:r>
              <a:rPr lang="pl-PL" sz="1800" dirty="0"/>
              <a:t>. Prowadził także prace m.in. nad: telefonem, bateriami, fonografem, elektrycznymi żarówkami, rozwojem syntetycznego kauczuku, skóry, jedwabiu. </a:t>
            </a:r>
          </a:p>
          <a:p>
            <a:pPr algn="just"/>
            <a:r>
              <a:rPr lang="pl-PL" sz="1800" dirty="0"/>
              <a:t>Zgromadził majątek szacowany na ok</a:t>
            </a:r>
            <a:r>
              <a:rPr lang="pl-PL" sz="1800" b="1" dirty="0"/>
              <a:t>. 6,5 miliona dolarów</a:t>
            </a:r>
            <a:r>
              <a:rPr lang="pl-PL" sz="1800" dirty="0"/>
              <a:t>. Będąc wynalazcą zajmującym się między innymi odkryciami wykorzystywanymi w działaniach wojennych, zawdzięczał swoje bogactwo w dużej mierze produkcji </a:t>
            </a:r>
            <a:r>
              <a:rPr lang="pl-PL" sz="1800" b="1" dirty="0"/>
              <a:t>„narzędzi śmierci”. </a:t>
            </a:r>
            <a:r>
              <a:rPr lang="pl-PL" sz="1800" dirty="0"/>
              <a:t>Stanowiło to dla Nobla poważny problem moralny. Na wynalazcy głęboko odcisnęła się także osobista tragedia. W wyniku eksplozji nitrogliceryny w</a:t>
            </a:r>
            <a:r>
              <a:rPr lang="pl-PL" sz="1800" dirty="0">
                <a:latin typeface="Century Gothic"/>
              </a:rPr>
              <a:t> </a:t>
            </a:r>
            <a:r>
              <a:rPr lang="pl-PL" sz="1800" dirty="0"/>
              <a:t>należącej do niego fabryce zginął jego brat. </a:t>
            </a:r>
          </a:p>
          <a:p>
            <a:pPr algn="just"/>
            <a:r>
              <a:rPr lang="pl-PL" sz="1800" dirty="0"/>
              <a:t>Władał biegle kilkoma językami. Pisywał wiersze, pozostawił niedokończoną powieść.</a:t>
            </a:r>
            <a:br>
              <a:rPr lang="pl-PL" sz="1800" dirty="0"/>
            </a:br>
            <a:r>
              <a:rPr lang="pl-PL" sz="1800" b="1" dirty="0"/>
              <a:t>Był pacyfistą. Wierzył w dobroczynną rolę nauki i postępu technicznego.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D586E5-7E7B-7E43-9685-5C3A3F91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7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85429-73F0-C34D-921A-82578C2E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1" y="1148012"/>
            <a:ext cx="3826261" cy="783220"/>
          </a:xfrm>
        </p:spPr>
        <p:txBody>
          <a:bodyPr>
            <a:normAutofit/>
          </a:bodyPr>
          <a:lstStyle/>
          <a:p>
            <a:r>
              <a:rPr lang="pl-PL" sz="3200" dirty="0"/>
              <a:t>Nagroda Nobla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3F85D-5BE8-5D4D-BCE1-8B545C47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1" y="1887826"/>
            <a:ext cx="10494690" cy="4222408"/>
          </a:xfrm>
        </p:spPr>
        <p:txBody>
          <a:bodyPr>
            <a:normAutofit/>
          </a:bodyPr>
          <a:lstStyle/>
          <a:p>
            <a:pPr algn="just"/>
            <a:r>
              <a:rPr lang="pl-PL" b="1" dirty="0"/>
              <a:t>Czy wiecie, jak wyglądały początki tego wyróżnienia?</a:t>
            </a:r>
            <a:endParaRPr lang="pl-PL" dirty="0"/>
          </a:p>
          <a:p>
            <a:pPr algn="just"/>
            <a:r>
              <a:rPr lang="pl-PL" dirty="0"/>
              <a:t>Wszystko zaczęło się od </a:t>
            </a:r>
            <a:r>
              <a:rPr lang="pl-PL" b="1" dirty="0"/>
              <a:t>testamentu Alfreda Nobla</a:t>
            </a:r>
            <a:r>
              <a:rPr lang="pl-PL" dirty="0"/>
              <a:t>, zatwierdzonego 27 listopada 1895 roku. Na poznanie treści ostatniej woli wynalazcy dynamitu świat musiał poczekać jeszcze ponad rok. Po śmierci Nobla w 1896 roku, ku oburzeniu jego rodziny, okazało się, że szwedzki chemik zdecydował się </a:t>
            </a:r>
            <a:r>
              <a:rPr lang="pl-PL" b="1" dirty="0"/>
              <a:t>przeznaczyć cały swój majątek na ufundowanie nagrody</a:t>
            </a:r>
            <a:r>
              <a:rPr lang="pl-PL" dirty="0"/>
              <a:t>, którą dzisiaj znamy właśnie jako Nagrodę Nobla. </a:t>
            </a:r>
          </a:p>
          <a:p>
            <a:pPr algn="just"/>
            <a:r>
              <a:rPr lang="pl-PL" dirty="0"/>
              <a:t>Zgodnie z wolą Nobla, wyróżnienie to miało trafiać do rąk osób, których osiągnięcia miały </a:t>
            </a:r>
            <a:r>
              <a:rPr lang="pl-PL" b="1" dirty="0"/>
              <a:t>niebagatelne znaczenie dla dobra ludzkości</a:t>
            </a:r>
            <a:r>
              <a:rPr lang="pl-PL" dirty="0"/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D586E5-7E7B-7E43-9685-5C3A3F91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85429-73F0-C34D-921A-82578C2E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0" y="1148012"/>
            <a:ext cx="5770137" cy="783220"/>
          </a:xfrm>
        </p:spPr>
        <p:txBody>
          <a:bodyPr>
            <a:normAutofit/>
          </a:bodyPr>
          <a:lstStyle/>
          <a:p>
            <a:r>
              <a:rPr lang="pl-PL" sz="3200" dirty="0"/>
              <a:t>Pięć czy sześć Nagród Nobla?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3F85D-5BE8-5D4D-BCE1-8B545C47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1" y="1887826"/>
            <a:ext cx="10494690" cy="4222408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>
                <a:latin typeface=""/>
              </a:rPr>
              <a:t>W ilu dziedzinach przyznaje się to wyróżnienie?</a:t>
            </a:r>
            <a:endParaRPr lang="pl-PL" dirty="0">
              <a:latin typeface=""/>
            </a:endParaRPr>
          </a:p>
          <a:p>
            <a:pPr algn="just"/>
            <a:br>
              <a:rPr lang="pl-PL" dirty="0">
                <a:latin typeface=""/>
              </a:rPr>
            </a:br>
            <a:r>
              <a:rPr lang="pl-PL" dirty="0">
                <a:latin typeface=""/>
              </a:rPr>
              <a:t>Nagrodę Nobla przyznaje się w sześciu dziedzinach: </a:t>
            </a:r>
            <a:r>
              <a:rPr lang="pl-PL" b="1" dirty="0">
                <a:latin typeface=""/>
              </a:rPr>
              <a:t>fizyki, chemii, fizjologii lub medycyny, literatury i nauk ekonomicznych</a:t>
            </a:r>
            <a:r>
              <a:rPr lang="pl-PL" dirty="0">
                <a:latin typeface=""/>
              </a:rPr>
              <a:t>. Do tego należy doliczyć także </a:t>
            </a:r>
            <a:r>
              <a:rPr lang="pl-PL" b="1" dirty="0">
                <a:latin typeface=""/>
              </a:rPr>
              <a:t>Pokojową Nagrodę Nobla</a:t>
            </a:r>
            <a:r>
              <a:rPr lang="pl-PL" dirty="0">
                <a:latin typeface=""/>
              </a:rPr>
              <a:t> przyznawaną przez Norweski Komitet Noblowski. </a:t>
            </a:r>
          </a:p>
          <a:p>
            <a:pPr algn="just"/>
            <a:br>
              <a:rPr lang="pl-PL" dirty="0">
                <a:latin typeface=""/>
              </a:rPr>
            </a:br>
            <a:r>
              <a:rPr lang="pl-PL" dirty="0">
                <a:latin typeface=""/>
              </a:rPr>
              <a:t>Co ciekawe, w swoim testamencie Nobel wspomniał </a:t>
            </a:r>
            <a:r>
              <a:rPr lang="pl-PL" b="1" dirty="0">
                <a:latin typeface=""/>
              </a:rPr>
              <a:t>jedynie o pięciu dziedzinach</a:t>
            </a:r>
            <a:r>
              <a:rPr lang="pl-PL" dirty="0">
                <a:latin typeface=""/>
              </a:rPr>
              <a:t>, </a:t>
            </a:r>
            <a:br>
              <a:rPr lang="pl-PL" dirty="0">
                <a:latin typeface=""/>
              </a:rPr>
            </a:br>
            <a:r>
              <a:rPr lang="pl-PL" dirty="0">
                <a:latin typeface=""/>
              </a:rPr>
              <a:t>w których miała być przyznawana nagroda. W ostatniej woli Szweda </a:t>
            </a:r>
            <a:r>
              <a:rPr lang="pl-PL" b="1" dirty="0">
                <a:latin typeface=""/>
              </a:rPr>
              <a:t>nie było mowy </a:t>
            </a:r>
            <a:br>
              <a:rPr lang="pl-PL" b="1" dirty="0">
                <a:latin typeface=""/>
              </a:rPr>
            </a:br>
            <a:r>
              <a:rPr lang="pl-PL" b="1" dirty="0">
                <a:latin typeface=""/>
              </a:rPr>
              <a:t>o dziedzinie nauk ekonomicznych</a:t>
            </a:r>
            <a:r>
              <a:rPr lang="pl-PL" dirty="0">
                <a:latin typeface=""/>
              </a:rPr>
              <a:t>. Historia wyróżnienia w tej dziedzinie zaczyna się w 1968 roku, gdy </a:t>
            </a:r>
            <a:r>
              <a:rPr lang="pl-PL" b="1" dirty="0">
                <a:latin typeface=""/>
              </a:rPr>
              <a:t>Bank Szwecji przekazał Fundacji Noblowskiej datek</a:t>
            </a:r>
            <a:r>
              <a:rPr lang="pl-PL" dirty="0">
                <a:latin typeface=""/>
              </a:rPr>
              <a:t> potrzebny do ufundowania tej nagrody. Co więcej, oficjalnie nie jest to tak naprawdę Nagroda Nobla, lecz </a:t>
            </a:r>
            <a:r>
              <a:rPr lang="pl-PL" b="1" dirty="0">
                <a:latin typeface=""/>
              </a:rPr>
              <a:t>Nagroda Banku Szwecji im. A. Nobla w dziedzinie nauk ekonomicznych</a:t>
            </a:r>
            <a:r>
              <a:rPr lang="pl-PL" dirty="0">
                <a:latin typeface=""/>
              </a:rPr>
              <a:t>. </a:t>
            </a:r>
          </a:p>
          <a:p>
            <a:pPr algn="just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D586E5-7E7B-7E43-9685-5C3A3F91B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DA11E8-3DA7-9B43-AB1A-823824605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735981"/>
            <a:ext cx="7862755" cy="4650057"/>
          </a:xfrm>
        </p:spPr>
        <p:txBody>
          <a:bodyPr>
            <a:normAutofit/>
          </a:bodyPr>
          <a:lstStyle/>
          <a:p>
            <a:pPr algn="just"/>
            <a:r>
              <a:rPr lang="pl-PL" sz="3500" b="1" dirty="0"/>
              <a:t>Nagroda Nobla w dziedzinie chemii</a:t>
            </a:r>
            <a:endParaRPr lang="pl-PL" sz="1800" dirty="0"/>
          </a:p>
          <a:p>
            <a:pPr algn="just"/>
            <a:r>
              <a:rPr lang="pl-PL" sz="1800" dirty="0"/>
              <a:t>W swoim testamencie Alfred Nobel zaznaczył, że może otrzymać ją </a:t>
            </a:r>
            <a:r>
              <a:rPr lang="pl-PL" sz="1800" b="1" dirty="0"/>
              <a:t>osoba, która dokonała najważniejszego odkrycia lub ulepszenie </a:t>
            </a:r>
            <a:br>
              <a:rPr lang="pl-PL" sz="1800" b="1" dirty="0"/>
            </a:br>
            <a:r>
              <a:rPr lang="pl-PL" sz="1800" b="1" dirty="0"/>
              <a:t>w dziedzinie nauk chemicznych</a:t>
            </a:r>
            <a:r>
              <a:rPr lang="pl-PL" sz="1800" dirty="0"/>
              <a:t>. Wyróżnienie to przyznaje się od początku trwania konkursu, czyli od 1901 roku.</a:t>
            </a:r>
          </a:p>
          <a:p>
            <a:pPr algn="just"/>
            <a:endParaRPr lang="pl-PL" sz="1800" dirty="0"/>
          </a:p>
          <a:p>
            <a:pPr algn="just"/>
            <a:r>
              <a:rPr lang="pl-PL" sz="1800" b="1" dirty="0"/>
              <a:t>Pierwszym jego laureatem</a:t>
            </a:r>
            <a:r>
              <a:rPr lang="pl-PL" sz="1800" dirty="0"/>
              <a:t> został, uznawany za </a:t>
            </a:r>
            <a:r>
              <a:rPr lang="pl-PL" sz="1800" b="1" dirty="0"/>
              <a:t>twórcę nowoczesnej chemii fizycznej, </a:t>
            </a:r>
            <a:r>
              <a:rPr lang="pl-PL" sz="1800" b="1" dirty="0" err="1"/>
              <a:t>Jacobus</a:t>
            </a:r>
            <a:r>
              <a:rPr lang="pl-PL" sz="1800" b="1" dirty="0"/>
              <a:t> </a:t>
            </a:r>
            <a:r>
              <a:rPr lang="pl-PL" sz="1800" b="1" dirty="0" err="1"/>
              <a:t>Henricus</a:t>
            </a:r>
            <a:r>
              <a:rPr lang="pl-PL" sz="1800" b="1" dirty="0"/>
              <a:t> van ’t Hoff </a:t>
            </a:r>
            <a:r>
              <a:rPr lang="pl-PL" sz="1800" dirty="0"/>
              <a:t>za „wkład w odkrycie praw dynamiki chemicznej i ciśnienia osmotycznego”.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2BE98E-5E0B-F440-87CE-0E43406A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E5C300-1246-1E42-BF4A-DE4A6DBA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4" y="739698"/>
            <a:ext cx="7862755" cy="4340932"/>
          </a:xfrm>
        </p:spPr>
        <p:txBody>
          <a:bodyPr>
            <a:noAutofit/>
          </a:bodyPr>
          <a:lstStyle/>
          <a:p>
            <a:pPr algn="just"/>
            <a:r>
              <a:rPr lang="pl-PL" b="1" dirty="0"/>
              <a:t>Kto decyduje o wyborze laureata?</a:t>
            </a:r>
            <a:endParaRPr lang="pl-PL" dirty="0"/>
          </a:p>
          <a:p>
            <a:pPr algn="just"/>
            <a:r>
              <a:rPr lang="pl-PL" sz="1800" dirty="0"/>
              <a:t>Laureata Nagrody Nobla w dziedzinie chemii wyłania </a:t>
            </a:r>
            <a:r>
              <a:rPr lang="pl-PL" sz="1800" b="1" dirty="0"/>
              <a:t>Królewska Szwedzka Akademia Nauk</a:t>
            </a:r>
            <a:r>
              <a:rPr lang="pl-PL" sz="1800" dirty="0"/>
              <a:t>. Kandydaci są </a:t>
            </a:r>
            <a:r>
              <a:rPr lang="pl-PL" sz="1800" b="1" dirty="0"/>
              <a:t>rekomendowani przez Komitet Noblowski </a:t>
            </a:r>
            <a:r>
              <a:rPr lang="pl-PL" sz="1800" dirty="0"/>
              <a:t>w dziedzinie chemii, odpowiedzialny za weryfikację nominacji oraz wskazanie finalistów. Zasiada w nim </a:t>
            </a:r>
            <a:r>
              <a:rPr lang="pl-PL" sz="1800" b="1" dirty="0"/>
              <a:t>pięciu członków wybieranych na okres trzech lat</a:t>
            </a:r>
            <a:r>
              <a:rPr lang="pl-PL" sz="1800" dirty="0"/>
              <a:t>. W obradach Komitetu uczestniczą także </a:t>
            </a:r>
            <a:r>
              <a:rPr lang="pl-PL" sz="1800" b="1" dirty="0"/>
              <a:t>członkowie dodatkowi</a:t>
            </a:r>
            <a:r>
              <a:rPr lang="pl-PL" sz="1800" dirty="0"/>
              <a:t>, mający równoważne prawo głosu.</a:t>
            </a:r>
          </a:p>
          <a:p>
            <a:pPr algn="just"/>
            <a:endParaRPr lang="pl-PL" sz="1800" b="1" dirty="0"/>
          </a:p>
          <a:p>
            <a:pPr algn="just"/>
            <a:r>
              <a:rPr lang="pl-PL" sz="1800" b="1" dirty="0"/>
              <a:t>Laureaci odbierają nagrody 10 grudnia </a:t>
            </a:r>
            <a:r>
              <a:rPr lang="pl-PL" sz="1800" dirty="0"/>
              <a:t>podczas uroczystości </a:t>
            </a:r>
            <a:br>
              <a:rPr lang="pl-PL" sz="1800" dirty="0"/>
            </a:br>
            <a:r>
              <a:rPr lang="pl-PL" sz="1800" dirty="0"/>
              <a:t>w Filharmonii w Sztokholmie. Obok medalu otrzymują też </a:t>
            </a:r>
            <a:r>
              <a:rPr lang="pl-PL" sz="1800" b="1" dirty="0"/>
              <a:t>dyplomy </a:t>
            </a:r>
            <a:br>
              <a:rPr lang="pl-PL" sz="1800" b="1" dirty="0"/>
            </a:br>
            <a:r>
              <a:rPr lang="pl-PL" sz="1800" b="1" dirty="0"/>
              <a:t>i potwierdzenie kwoty wygranej</a:t>
            </a:r>
            <a:r>
              <a:rPr lang="pl-PL" sz="1800" dirty="0"/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BAD43C-788D-5849-9EB7-E96E09C0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467E1F-3536-7F4F-B977-E4F0FEED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5" y="749073"/>
            <a:ext cx="7862755" cy="5417551"/>
          </a:xfrm>
        </p:spPr>
        <p:txBody>
          <a:bodyPr>
            <a:noAutofit/>
          </a:bodyPr>
          <a:lstStyle/>
          <a:p>
            <a:pPr algn="just"/>
            <a:r>
              <a:rPr lang="pl-PL" b="1" dirty="0"/>
              <a:t>Kto otrzymał Nagrodę Nobla w dziedzinie chemii w 2023 roku?</a:t>
            </a:r>
            <a:br>
              <a:rPr lang="pl-PL" b="1" dirty="0"/>
            </a:br>
            <a:endParaRPr lang="pl-PL" b="1" dirty="0"/>
          </a:p>
          <a:p>
            <a:pPr algn="just"/>
            <a:r>
              <a:rPr lang="pl-PL" sz="1600" dirty="0"/>
              <a:t>Nagrodą Nobla w dziedzinie chemii w ubiegłym roku zostali uhonorowani </a:t>
            </a:r>
            <a:r>
              <a:rPr lang="pl-PL" sz="1600" b="1" dirty="0" err="1"/>
              <a:t>Moungi</a:t>
            </a:r>
            <a:r>
              <a:rPr lang="pl-PL" sz="1600" b="1" dirty="0"/>
              <a:t> Gabriel </a:t>
            </a:r>
            <a:r>
              <a:rPr lang="pl-PL" sz="1600" b="1" dirty="0" err="1"/>
              <a:t>Bawendi</a:t>
            </a:r>
            <a:r>
              <a:rPr lang="pl-PL" sz="1600" dirty="0"/>
              <a:t>, </a:t>
            </a:r>
            <a:r>
              <a:rPr lang="pl-PL" sz="1600" b="1" dirty="0"/>
              <a:t>Louis Eugene Brus </a:t>
            </a:r>
            <a:r>
              <a:rPr lang="pl-PL" sz="1600" dirty="0"/>
              <a:t>i </a:t>
            </a:r>
            <a:r>
              <a:rPr lang="pl-PL" sz="1600" b="1" dirty="0"/>
              <a:t>Aleksiej </a:t>
            </a:r>
            <a:r>
              <a:rPr lang="pl-PL" sz="1600" b="1" dirty="0" err="1"/>
              <a:t>Iwanowicz</a:t>
            </a:r>
            <a:r>
              <a:rPr lang="pl-PL" sz="1600" b="1" dirty="0"/>
              <a:t> </a:t>
            </a:r>
            <a:r>
              <a:rPr lang="pl-PL" sz="1600" b="1" dirty="0" err="1"/>
              <a:t>Jekimow</a:t>
            </a:r>
            <a:r>
              <a:rPr lang="pl-PL" sz="1600" b="1" dirty="0"/>
              <a:t> </a:t>
            </a:r>
            <a:r>
              <a:rPr lang="pl-PL" sz="1600" dirty="0"/>
              <a:t>(USA) za „odkrycie i syntezę kropek kwantowych”.</a:t>
            </a:r>
          </a:p>
          <a:p>
            <a:pPr algn="just"/>
            <a:r>
              <a:rPr lang="pl-PL" sz="1600" b="1" dirty="0"/>
              <a:t>Aleksiej I. </a:t>
            </a:r>
            <a:r>
              <a:rPr lang="pl-PL" sz="1600" b="1" dirty="0" err="1"/>
              <a:t>Jekimow</a:t>
            </a:r>
            <a:r>
              <a:rPr lang="pl-PL" sz="1600" b="1" dirty="0"/>
              <a:t> </a:t>
            </a:r>
            <a:r>
              <a:rPr lang="pl-PL" sz="1600" dirty="0"/>
              <a:t>odkrył kropki kwantowe pod koniec lat 70. ubiegłego wieku. </a:t>
            </a:r>
            <a:r>
              <a:rPr lang="pl-PL" sz="1600" b="1" dirty="0"/>
              <a:t>Louis E. Brus </a:t>
            </a:r>
            <a:r>
              <a:rPr lang="pl-PL" sz="1600" dirty="0"/>
              <a:t>badał właściwości kropek kwantowych i odkrył metodę ich syntezy. </a:t>
            </a:r>
            <a:r>
              <a:rPr lang="pl-PL" sz="1600" b="1" dirty="0" err="1"/>
              <a:t>Moungi</a:t>
            </a:r>
            <a:r>
              <a:rPr lang="pl-PL" sz="1600" b="1" dirty="0"/>
              <a:t> G. </a:t>
            </a:r>
            <a:r>
              <a:rPr lang="pl-PL" sz="1600" b="1" dirty="0" err="1"/>
              <a:t>Bawendi</a:t>
            </a:r>
            <a:r>
              <a:rPr lang="pl-PL" sz="1600" dirty="0"/>
              <a:t> zrewolucjonizował metodę syntezy kropek kwantowych. Kropki kwantowe to półprzewodnikowe </a:t>
            </a:r>
            <a:r>
              <a:rPr lang="pl-PL" sz="1600" dirty="0" err="1"/>
              <a:t>nanokryształy</a:t>
            </a:r>
            <a:r>
              <a:rPr lang="pl-PL" sz="1600" dirty="0"/>
              <a:t> o kształcie zbliżonym do kuli, zawieszone w dielektrycznym ośrodku, którym mogą być np. sole kwasów beztlenowych, folia polimerowa lub szkło. Kropka kwantowa musi być ograniczona barierą potencjału, dlatego jest konieczna granica półprzewodnik/dielektryk.</a:t>
            </a:r>
          </a:p>
          <a:p>
            <a:pPr algn="just"/>
            <a:r>
              <a:rPr lang="pl-PL" sz="1600" dirty="0"/>
              <a:t>Nazywamy je kwantowymi, ponieważ uwięziona jest w nich cząstka o</a:t>
            </a:r>
            <a:r>
              <a:rPr lang="pl-PL" sz="1600" dirty="0">
                <a:latin typeface="Century Gothic"/>
              </a:rPr>
              <a:t> </a:t>
            </a:r>
            <a:r>
              <a:rPr lang="pl-PL" sz="1600" dirty="0"/>
              <a:t>długości fali porównywalnej z rozmiarem kropki, więc do ich opisu trzeba zastosować mechanikę kwantową.</a:t>
            </a:r>
          </a:p>
          <a:p>
            <a:pPr algn="just"/>
            <a:endParaRPr lang="pl-PL" dirty="0"/>
          </a:p>
          <a:p>
            <a:pPr algn="just"/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3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467E1F-3536-7F4F-B977-E4F0FEED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5" y="749073"/>
            <a:ext cx="7862755" cy="5417551"/>
          </a:xfrm>
        </p:spPr>
        <p:txBody>
          <a:bodyPr>
            <a:noAutofit/>
          </a:bodyPr>
          <a:lstStyle/>
          <a:p>
            <a:pPr algn="just"/>
            <a:r>
              <a:rPr lang="pl-PL" b="1" dirty="0"/>
              <a:t>Kto otrzymał Nagrodę Nobla w dziedzinie chemii w 2024 roku?</a:t>
            </a:r>
            <a:br>
              <a:rPr lang="pl-PL" b="1" dirty="0"/>
            </a:br>
            <a:endParaRPr lang="pl-PL" b="1" dirty="0"/>
          </a:p>
          <a:p>
            <a:pPr algn="just"/>
            <a:r>
              <a:rPr lang="pl-PL" sz="1600" dirty="0"/>
              <a:t>W tym roku Nagrodę Nobla w dziedzinie chemii otrzymali: </a:t>
            </a:r>
            <a:r>
              <a:rPr lang="pl-PL" sz="1600" b="1" dirty="0"/>
              <a:t>David Baker </a:t>
            </a:r>
            <a:r>
              <a:rPr lang="pl-PL" sz="1600" dirty="0"/>
              <a:t>(USA), </a:t>
            </a:r>
            <a:r>
              <a:rPr lang="pl-PL" sz="1600" b="1" dirty="0" err="1"/>
              <a:t>Demis</a:t>
            </a:r>
            <a:r>
              <a:rPr lang="pl-PL" sz="1600" b="1" dirty="0"/>
              <a:t> </a:t>
            </a:r>
            <a:r>
              <a:rPr lang="pl-PL" sz="1600" b="1" dirty="0" err="1"/>
              <a:t>Hassabis</a:t>
            </a:r>
            <a:r>
              <a:rPr lang="pl-PL" sz="1600" b="1" dirty="0"/>
              <a:t> </a:t>
            </a:r>
            <a:r>
              <a:rPr lang="pl-PL" sz="1600" dirty="0"/>
              <a:t>(Wielka Brytania) i </a:t>
            </a:r>
            <a:r>
              <a:rPr lang="pl-PL" sz="1600" b="1" dirty="0"/>
              <a:t>John M. Jumper </a:t>
            </a:r>
            <a:r>
              <a:rPr lang="pl-PL" sz="1600" dirty="0"/>
              <a:t>(Wielka Brytania) za „projektowanie i przewidywanie trójwymiarowej struktury białek”.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Białka są podstawowym związkiem chemicznym budującym organizmy żywe. Możliwość komputerowego przewidywania ich struktur Komitet Noblowski uznał za kluczowe dla ludzkości.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Tegoroczną nagrodę w dziedzinie chemii uznano za korespondującą z nagrodą z fizyki, która dotyczyła uczenia maszynowego i sieci neuronowych, a więc korzyści z wykorzystania komputerów, dlatego też okrzyknięto ją „pierwszą Nagrodą Nobla z informatyki”. </a:t>
            </a:r>
          </a:p>
          <a:p>
            <a:pPr algn="just"/>
            <a:endParaRPr lang="pl-PL" dirty="0"/>
          </a:p>
          <a:p>
            <a:pPr algn="just"/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3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467E1F-3536-7F4F-B977-E4F0FEED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165" y="190280"/>
            <a:ext cx="7862755" cy="5417551"/>
          </a:xfrm>
        </p:spPr>
        <p:txBody>
          <a:bodyPr>
            <a:noAutofit/>
          </a:bodyPr>
          <a:lstStyle/>
          <a:p>
            <a:r>
              <a:rPr lang="pl-PL" b="1" dirty="0"/>
              <a:t>Przewidywanie struktury białek</a:t>
            </a:r>
            <a:br>
              <a:rPr lang="pl-PL" b="1" dirty="0"/>
            </a:br>
            <a:endParaRPr lang="pl-PL" b="1" dirty="0"/>
          </a:p>
          <a:p>
            <a:pPr algn="just"/>
            <a:r>
              <a:rPr lang="pl-PL" dirty="0"/>
              <a:t>Uczenie maszynowe w dzisiejszych czasach jest możliwe dzięki ponad 100 latom badań doświadczalnych, podczas których przeanalizowano empirycznie struktury białek, m.in. dzięki krystalografii, mikroskopii elektronowej czy spektroskopii. W bazie danych zdeponowano setki tysięcy struktur. Wieloletnia praca laboratoryjna umożliwiła „nauczenie” algorytmów przewidywania kolejnych struktur, a nawet projektowania nowych, jeszcze nieznanych naturze.</a:t>
            </a:r>
          </a:p>
          <a:p>
            <a:pPr algn="just"/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365F6-E22B-6B40-91F1-B4C28D89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079" y="-1008774"/>
            <a:ext cx="4461291" cy="31525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2310" t="29936" r="23213" b="26377"/>
          <a:stretch>
            <a:fillRect/>
          </a:stretch>
        </p:blipFill>
        <p:spPr bwMode="auto">
          <a:xfrm>
            <a:off x="7679906" y="3936627"/>
            <a:ext cx="3314040" cy="177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203212" y="4513859"/>
            <a:ext cx="4217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dirty="0"/>
              <a:t>J. </a:t>
            </a:r>
            <a:r>
              <a:rPr lang="pl-PL" dirty="0" err="1"/>
              <a:t>Abramson</a:t>
            </a:r>
            <a:r>
              <a:rPr lang="pl-PL" dirty="0"/>
              <a:t>, J. Adler, J. </a:t>
            </a:r>
            <a:r>
              <a:rPr lang="pl-PL" dirty="0" err="1"/>
              <a:t>Dunger</a:t>
            </a:r>
            <a:r>
              <a:rPr lang="pl-PL" dirty="0"/>
              <a:t> et al., </a:t>
            </a:r>
            <a:r>
              <a:rPr lang="en-US" dirty="0"/>
              <a:t>Accurate structure prediction of </a:t>
            </a:r>
            <a:r>
              <a:rPr lang="en-US" dirty="0" err="1"/>
              <a:t>biomolecular</a:t>
            </a:r>
            <a:r>
              <a:rPr lang="en-US" dirty="0"/>
              <a:t> interactions with </a:t>
            </a:r>
            <a:r>
              <a:rPr lang="en-US" dirty="0" err="1"/>
              <a:t>AlphaFold</a:t>
            </a:r>
            <a:r>
              <a:rPr lang="en-US" dirty="0"/>
              <a:t> 3</a:t>
            </a:r>
            <a:r>
              <a:rPr lang="pl-PL" dirty="0"/>
              <a:t>, </a:t>
            </a:r>
            <a:r>
              <a:rPr lang="pl-PL" i="1" dirty="0" err="1"/>
              <a:t>Nature</a:t>
            </a:r>
            <a:r>
              <a:rPr lang="pl-PL" dirty="0"/>
              <a:t>, 2024, vol. 630.</a:t>
            </a:r>
          </a:p>
        </p:txBody>
      </p:sp>
    </p:spTree>
    <p:extLst>
      <p:ext uri="{BB962C8B-B14F-4D97-AF65-F5344CB8AC3E}">
        <p14:creationId xmlns:p14="http://schemas.microsoft.com/office/powerpoint/2010/main" val="352553087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ACC46B16-D0C2-3A40-ADED-D78D6FAD5EF7}" vid="{107E2694-8E82-C241-ABE1-F88658238E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DashVTI</Template>
  <TotalTime>1147</TotalTime>
  <Words>1533</Words>
  <Application>Microsoft Office PowerPoint</Application>
  <PresentationFormat>Panoramiczny</PresentationFormat>
  <Paragraphs>77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Bree Serif</vt:lpstr>
      <vt:lpstr>Century Gothic</vt:lpstr>
      <vt:lpstr>Grandview Display</vt:lpstr>
      <vt:lpstr>Raleway</vt:lpstr>
      <vt:lpstr>Raleway Light</vt:lpstr>
      <vt:lpstr>DashVTI</vt:lpstr>
      <vt:lpstr>Prezentacja programu PowerPoint</vt:lpstr>
      <vt:lpstr>Alfred Nobel</vt:lpstr>
      <vt:lpstr>Nagroda Nobla</vt:lpstr>
      <vt:lpstr>Pięć czy sześć Nagród Nobla?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Białka projektowane dzięki programowi Rosetta opracowanemu przez Davida Bakera</vt:lpstr>
      <vt:lpstr>Prezentacja programu PowerPoint</vt:lpstr>
      <vt:lpstr>Prezentacja programu PowerPoint</vt:lpstr>
      <vt:lpstr>Zadanie 1. Praca na lekcji – burza mózgów</vt:lpstr>
      <vt:lpstr>Zadanie 2. Praca w grupach</vt:lpstr>
      <vt:lpstr>Zadanie 3. Praca domowa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Nobel</dc:title>
  <dc:creator>Jakub Zygmunt</dc:creator>
  <cp:lastModifiedBy>CWiD</cp:lastModifiedBy>
  <cp:revision>74</cp:revision>
  <dcterms:created xsi:type="dcterms:W3CDTF">2021-09-16T12:02:38Z</dcterms:created>
  <dcterms:modified xsi:type="dcterms:W3CDTF">2024-10-10T06:32:15Z</dcterms:modified>
</cp:coreProperties>
</file>